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66" r:id="rId4"/>
    <p:sldId id="270" r:id="rId5"/>
    <p:sldId id="282" r:id="rId6"/>
    <p:sldId id="283" r:id="rId7"/>
    <p:sldId id="284" r:id="rId8"/>
    <p:sldId id="275" r:id="rId9"/>
    <p:sldId id="264" r:id="rId10"/>
    <p:sldId id="276" r:id="rId11"/>
    <p:sldId id="277" r:id="rId12"/>
    <p:sldId id="278" r:id="rId13"/>
    <p:sldId id="271" r:id="rId14"/>
    <p:sldId id="280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A1A35-0F51-3133-EAEE-A538F37661F2}" v="8" dt="2025-01-19T20:10:47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JANA YESMIN OPI" userId="S::22-47018-1@student.aiub.edu::4ebb7db4-54c8-4ff7-a617-eb9a7219bab7" providerId="AD" clId="Web-{42FA1A35-0F51-3133-EAEE-A538F37661F2}"/>
    <pc:docChg chg="modSld">
      <pc:chgData name="FARJANA YESMIN OPI" userId="S::22-47018-1@student.aiub.edu::4ebb7db4-54c8-4ff7-a617-eb9a7219bab7" providerId="AD" clId="Web-{42FA1A35-0F51-3133-EAEE-A538F37661F2}" dt="2025-01-19T20:10:47.786" v="6" actId="20577"/>
      <pc:docMkLst>
        <pc:docMk/>
      </pc:docMkLst>
      <pc:sldChg chg="modSp">
        <pc:chgData name="FARJANA YESMIN OPI" userId="S::22-47018-1@student.aiub.edu::4ebb7db4-54c8-4ff7-a617-eb9a7219bab7" providerId="AD" clId="Web-{42FA1A35-0F51-3133-EAEE-A538F37661F2}" dt="2025-01-19T20:10:47.786" v="6" actId="20577"/>
        <pc:sldMkLst>
          <pc:docMk/>
          <pc:sldMk cId="1609151021" sldId="274"/>
        </pc:sldMkLst>
        <pc:spChg chg="mod">
          <ac:chgData name="FARJANA YESMIN OPI" userId="S::22-47018-1@student.aiub.edu::4ebb7db4-54c8-4ff7-a617-eb9a7219bab7" providerId="AD" clId="Web-{42FA1A35-0F51-3133-EAEE-A538F37661F2}" dt="2025-01-19T20:10:04.988" v="0" actId="20577"/>
          <ac:spMkLst>
            <pc:docMk/>
            <pc:sldMk cId="1609151021" sldId="274"/>
            <ac:spMk id="4" creationId="{F14C0C7B-1BC8-33B8-63D2-67AF0397D8D5}"/>
          </ac:spMkLst>
        </pc:spChg>
        <pc:spChg chg="mod">
          <ac:chgData name="FARJANA YESMIN OPI" userId="S::22-47018-1@student.aiub.edu::4ebb7db4-54c8-4ff7-a617-eb9a7219bab7" providerId="AD" clId="Web-{42FA1A35-0F51-3133-EAEE-A538F37661F2}" dt="2025-01-19T20:10:47.786" v="6" actId="20577"/>
          <ac:spMkLst>
            <pc:docMk/>
            <pc:sldMk cId="1609151021" sldId="274"/>
            <ac:spMk id="5" creationId="{F627514D-91C4-A4F6-9E6F-7EDC5FBA2D61}"/>
          </ac:spMkLst>
        </pc:spChg>
        <pc:spChg chg="mod">
          <ac:chgData name="FARJANA YESMIN OPI" userId="S::22-47018-1@student.aiub.edu::4ebb7db4-54c8-4ff7-a617-eb9a7219bab7" providerId="AD" clId="Web-{42FA1A35-0F51-3133-EAEE-A538F37661F2}" dt="2025-01-19T20:10:37.942" v="5" actId="20577"/>
          <ac:spMkLst>
            <pc:docMk/>
            <pc:sldMk cId="1609151021" sldId="274"/>
            <ac:spMk id="10" creationId="{12E21525-69CC-4FF2-8807-186C5E8646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FF469-3810-4313-BBEE-06155EA5E817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3B5EF-49D6-405D-B333-7B094BB1C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8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3B5EF-49D6-405D-B333-7B094BB1C5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74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3B5EF-49D6-405D-B333-7B094BB1C5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63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"Tham et al. (2014) studied glaucoma prevalence but didn’t focus on AI.</a:t>
            </a:r>
          </a:p>
          <a:p>
            <a:r>
              <a:rPr lang="en-US"/>
              <a:t>Weinreb et al. (2016) emphasized early detection but didn’t explore AI solutions.</a:t>
            </a:r>
          </a:p>
          <a:p>
            <a:r>
              <a:rPr lang="en-US"/>
              <a:t>Cheng et al. (2013) used handcrafted features like the cup-to-disc ratio but struggled with diverse datasets.</a:t>
            </a:r>
          </a:p>
          <a:p>
            <a:r>
              <a:rPr lang="en-US"/>
              <a:t>Traditional approaches, like SVMs and Decision Trees, relied on handcrafted features, limiting generalizability.</a:t>
            </a:r>
          </a:p>
          <a:p>
            <a:r>
              <a:rPr lang="en-US"/>
              <a:t>Deep learning, particularly CNNs, eliminates manual feature extraction and excels in medical image analysis."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3B5EF-49D6-405D-B333-7B094BB1C5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4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"Our mission is smarter glaucoma detection.</a:t>
            </a:r>
          </a:p>
          <a:p>
            <a:r>
              <a:rPr lang="en-US"/>
              <a:t>Our objectives: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Develop a CNN-based framework for accurate and efficient detection.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Create a lightweight architecture for mobile and edge devices.</a:t>
            </a:r>
          </a:p>
          <a:p>
            <a:r>
              <a:rPr lang="en-US"/>
              <a:t>This approach ensures both accuracy and accessibility."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3B5EF-49D6-405D-B333-7B094BB1C5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"Our dataset supports automated glaucoma detection.</a:t>
            </a:r>
          </a:p>
          <a:p>
            <a:r>
              <a:rPr lang="en-US"/>
              <a:t>It includes OCT images categorized as Normal or Advanced Glaucoma.</a:t>
            </a:r>
          </a:p>
          <a:p>
            <a:r>
              <a:rPr lang="en-US"/>
              <a:t>The dataset is structured into subfolders for training and testing.</a:t>
            </a:r>
          </a:p>
          <a:p>
            <a:r>
              <a:rPr lang="en-US"/>
              <a:t>We train CNN models to classify images as Glaucoma or Normal, forming the basis of our framework."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3B5EF-49D6-405D-B333-7B094BB1C5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0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759A8-44BF-B357-AA9F-37C19202E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2CC68EC-13D4-F07F-B1DA-8EFD6DB94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0489A4-7ADD-ECB1-3F11-DF8FC1FE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C9747C-52FA-A436-1C7E-84D8A36D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554A79-DD36-7AA9-2DD4-CBD75606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75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C89A35-21F7-378C-5C00-DBCBA621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BF3DC8-AD7D-5445-71AD-976A24C03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8DCDD6-530E-E7FD-B227-119A69D9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1DB735-3AE5-209C-5CB5-3960FA45D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EACB00-4CB2-6A74-FDEB-3B387686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D43FE24-53CB-47BA-2220-7D529EF86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162A0F5-6F0B-6A01-A964-EDB346167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A381C1-03F9-CBDB-86CE-959AC53B5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6ACDB3-5B02-354E-60DA-61DCE75A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505B48-45EB-CEB6-061F-7718CC5A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9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E614BF-7CD3-320B-4F78-CE7D4243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D76DC8-6946-5FB5-703A-FD09E8009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4278A8-FF14-284B-3D85-40C9BAE5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BF1F2D-0611-17C6-5D2B-9F3C92DD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8EF963-1724-355F-E12E-98824A10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0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69B960-2837-C64C-8448-B0A7FDD25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437C14-A0AE-AC0F-11BB-0144C2181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22891F-507D-C7B6-E7ED-CEAFE803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C4C323-AD39-2D04-F829-C12BC3E4E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7CBA9F-B3EA-6024-D9D5-161911EB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7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3811C1-82C1-7096-12E7-FA7D0A8F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BDCBCF-0F46-FA05-86E1-413C4902E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4D4CC3-278A-2EB0-7AA2-1A1D1A5A2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2216383-7501-6FBC-A1D9-7CB52796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0926D1B-D50C-E0F8-9BEE-BF9D3CD6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54155A-F15C-45C4-7C88-25825402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4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E7DD21-994F-ABCC-2F18-40F1D24D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29C5CE6-2D5A-2A6A-E5E7-C028ECEAB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9D3999-6B63-2437-2431-A566B9D7C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A8DC2AB-8D03-DAD6-C827-F4AC193DF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723DFA2-BA96-1A0F-BA23-A4BA71758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D4D4FCD-4476-7FFF-0A53-BCD18677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F2DDBB8-1BE7-182D-4745-9363343D0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5F0AAB6-AAFB-5B23-5A3C-EE9D9824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1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95D11A-3BE5-F515-9714-B4EE8512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D12AB73-965E-7C81-578A-48A61F65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840FA3-EBBB-8722-12B7-563B8605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90637C-67EE-78A5-A8E6-D64A194C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4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55CF7A5-1D4F-A3FE-325B-3A9989D2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1651819-88F4-A7ED-E7CE-096A9606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B16FE1-1263-6A6B-0EC8-725F1F6F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3C8E91-39B1-2B93-2478-FC9AE3049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0AB471-F2FB-9357-9152-F3450CBA4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D86921-563C-3E75-4C7C-AE1FB2363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44F357F-0B7F-DB78-38A9-0389F603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DC3031-EC7F-0AB9-284B-E5BAE84F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8183102-E87F-43B4-7F6D-8C658068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2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2EE575-724B-90D2-EA3E-5C922556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3818DE1-26A6-9735-6325-B23759F1E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104C6E9-F9C2-AD9B-D0A1-0AA9A9BD0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0600F1-49BC-A77D-498D-6AFF10A2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1884D98-E573-EB1E-58D2-59709137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58A036-010A-FF3E-4B0F-DA16A0E2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03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0FC7C0-1589-AF02-8AD6-35BE1C7A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F26A57-DB7D-61FE-4597-386DFADF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F2CD7E-B148-CD76-F15A-7D0222B99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3643A7-8615-4872-B0C3-E9475FBC92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60199E-65E7-97D8-15A9-362CE645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8D0067-B4FC-ADEB-4383-3D27013AA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9C53A6-0E9E-4ACC-A852-47519BDCD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blue eye&#10;&#10;Description automatically generated">
            <a:extLst>
              <a:ext uri="{FF2B5EF4-FFF2-40B4-BE49-F238E27FC236}">
                <a16:creationId xmlns:a16="http://schemas.microsoft.com/office/drawing/2014/main" xmlns="" id="{C92A8105-1306-86FF-5DFF-D214DE6E86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9150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xmlns="" id="{060F7784-509D-2A75-653F-455962338812}"/>
              </a:ext>
            </a:extLst>
          </p:cNvPr>
          <p:cNvSpPr/>
          <p:nvPr/>
        </p:nvSpPr>
        <p:spPr>
          <a:xfrm>
            <a:off x="190500" y="262502"/>
            <a:ext cx="6489700" cy="649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Enhancing Glaucoma Detection with Convolutional Neural Networks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1530090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F8288F-BF77-F166-C007-612F1BA3D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1">
            <a:extLst>
              <a:ext uri="{FF2B5EF4-FFF2-40B4-BE49-F238E27FC236}">
                <a16:creationId xmlns:a16="http://schemas.microsoft.com/office/drawing/2014/main" xmlns="" id="{79B8AEE4-B43A-724B-81B7-1B7C25439B47}"/>
              </a:ext>
            </a:extLst>
          </p:cNvPr>
          <p:cNvSpPr/>
          <p:nvPr/>
        </p:nvSpPr>
        <p:spPr>
          <a:xfrm>
            <a:off x="6838106" y="2402235"/>
            <a:ext cx="4925269" cy="1423440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3" name="Shape 1">
            <a:extLst>
              <a:ext uri="{FF2B5EF4-FFF2-40B4-BE49-F238E27FC236}">
                <a16:creationId xmlns:a16="http://schemas.microsoft.com/office/drawing/2014/main" xmlns="" id="{CB50F853-9DBE-D381-31C9-831DE8ECBE42}"/>
              </a:ext>
            </a:extLst>
          </p:cNvPr>
          <p:cNvSpPr/>
          <p:nvPr/>
        </p:nvSpPr>
        <p:spPr>
          <a:xfrm>
            <a:off x="6895256" y="4233046"/>
            <a:ext cx="4925269" cy="1423440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1" name="Shape 1">
            <a:extLst>
              <a:ext uri="{FF2B5EF4-FFF2-40B4-BE49-F238E27FC236}">
                <a16:creationId xmlns:a16="http://schemas.microsoft.com/office/drawing/2014/main" xmlns="" id="{246746B3-6A2C-99D6-1D0C-81E0BB7C5CF7}"/>
              </a:ext>
            </a:extLst>
          </p:cNvPr>
          <p:cNvSpPr/>
          <p:nvPr/>
        </p:nvSpPr>
        <p:spPr>
          <a:xfrm>
            <a:off x="645020" y="4944766"/>
            <a:ext cx="4591895" cy="1423440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0" name="Shape 1">
            <a:extLst>
              <a:ext uri="{FF2B5EF4-FFF2-40B4-BE49-F238E27FC236}">
                <a16:creationId xmlns:a16="http://schemas.microsoft.com/office/drawing/2014/main" xmlns="" id="{3BC4AFFF-F7C3-D54B-1DD8-DB7B804A6E20}"/>
              </a:ext>
            </a:extLst>
          </p:cNvPr>
          <p:cNvSpPr/>
          <p:nvPr/>
        </p:nvSpPr>
        <p:spPr>
          <a:xfrm>
            <a:off x="675034" y="3231631"/>
            <a:ext cx="4591895" cy="1423440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xmlns="" id="{F2C36C3A-48E8-FACC-8479-36362FE96AC3}"/>
              </a:ext>
            </a:extLst>
          </p:cNvPr>
          <p:cNvSpPr/>
          <p:nvPr/>
        </p:nvSpPr>
        <p:spPr>
          <a:xfrm>
            <a:off x="704849" y="1491210"/>
            <a:ext cx="4591895" cy="1423440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xmlns="" id="{9791D425-EAB3-6A76-A720-DF47012BA3C6}"/>
              </a:ext>
            </a:extLst>
          </p:cNvPr>
          <p:cNvSpPr/>
          <p:nvPr/>
        </p:nvSpPr>
        <p:spPr>
          <a:xfrm>
            <a:off x="831204" y="495836"/>
            <a:ext cx="1814215" cy="523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92">
                <a:solidFill>
                  <a:srgbClr val="403CCF"/>
                </a:solidFill>
                <a:latin typeface="Libre Baskerville" pitchFamily="34" charset="0"/>
              </a:rPr>
              <a:t>Result</a:t>
            </a:r>
            <a:endParaRPr lang="en-US" sz="3292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xmlns="" id="{6000C322-C5A7-D8C2-A5D7-D06A058ECF11}"/>
              </a:ext>
            </a:extLst>
          </p:cNvPr>
          <p:cNvSpPr/>
          <p:nvPr/>
        </p:nvSpPr>
        <p:spPr>
          <a:xfrm>
            <a:off x="6086475" y="1384697"/>
            <a:ext cx="19050" cy="49466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xmlns="" id="{8B8D6A92-EC60-F468-A63B-CD88CEBAC0B2}"/>
              </a:ext>
            </a:extLst>
          </p:cNvPr>
          <p:cNvSpPr/>
          <p:nvPr/>
        </p:nvSpPr>
        <p:spPr>
          <a:xfrm>
            <a:off x="5340598" y="1751807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0BA1F917-5BE9-7552-557F-B4472B8FCDBE}"/>
              </a:ext>
            </a:extLst>
          </p:cNvPr>
          <p:cNvSpPr/>
          <p:nvPr/>
        </p:nvSpPr>
        <p:spPr>
          <a:xfrm>
            <a:off x="6039991" y="1635720"/>
            <a:ext cx="11201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endParaRPr lang="en-US" sz="1958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xmlns="" id="{8E4D245D-F27E-5DD1-E8BB-B7E90949017C}"/>
              </a:ext>
            </a:extLst>
          </p:cNvPr>
          <p:cNvSpPr/>
          <p:nvPr/>
        </p:nvSpPr>
        <p:spPr>
          <a:xfrm>
            <a:off x="6265317" y="2589014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xmlns="" id="{E052D846-F602-A9B3-F79F-CC8F83536E10}"/>
              </a:ext>
            </a:extLst>
          </p:cNvPr>
          <p:cNvSpPr/>
          <p:nvPr/>
        </p:nvSpPr>
        <p:spPr>
          <a:xfrm>
            <a:off x="6018560" y="2472928"/>
            <a:ext cx="154782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endParaRPr lang="en-US" sz="1958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xmlns="" id="{05532BE7-91DC-28F4-E76A-E24DB8A50297}"/>
              </a:ext>
            </a:extLst>
          </p:cNvPr>
          <p:cNvSpPr/>
          <p:nvPr/>
        </p:nvSpPr>
        <p:spPr>
          <a:xfrm>
            <a:off x="5340598" y="3556893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xmlns="" id="{879DB0A6-F9D3-E0B0-53CA-DE64B0516646}"/>
              </a:ext>
            </a:extLst>
          </p:cNvPr>
          <p:cNvSpPr/>
          <p:nvPr/>
        </p:nvSpPr>
        <p:spPr>
          <a:xfrm>
            <a:off x="6265317" y="4524772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xmlns="" id="{963EE7C7-7037-AC7A-9C04-7D0C35AEE8F3}"/>
              </a:ext>
            </a:extLst>
          </p:cNvPr>
          <p:cNvSpPr/>
          <p:nvPr/>
        </p:nvSpPr>
        <p:spPr>
          <a:xfrm>
            <a:off x="5340598" y="5358706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C998116-FFCE-1E2D-5977-54F403A4C804}"/>
              </a:ext>
            </a:extLst>
          </p:cNvPr>
          <p:cNvSpPr txBox="1"/>
          <p:nvPr/>
        </p:nvSpPr>
        <p:spPr>
          <a:xfrm>
            <a:off x="962658" y="1886942"/>
            <a:ext cx="1775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7AB34E-3D57-1104-E2C7-97532BE4D584}"/>
              </a:ext>
            </a:extLst>
          </p:cNvPr>
          <p:cNvSpPr txBox="1"/>
          <p:nvPr/>
        </p:nvSpPr>
        <p:spPr>
          <a:xfrm>
            <a:off x="3022508" y="1925931"/>
            <a:ext cx="1775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0.9717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F208F9-ADA4-95CB-BD70-C307AE99A01D}"/>
              </a:ext>
            </a:extLst>
          </p:cNvPr>
          <p:cNvSpPr txBox="1"/>
          <p:nvPr/>
        </p:nvSpPr>
        <p:spPr>
          <a:xfrm>
            <a:off x="974247" y="3598741"/>
            <a:ext cx="19000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Precision</a:t>
            </a:r>
          </a:p>
          <a:p>
            <a:endParaRPr lang="en-US" sz="3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932DDD-DA0C-C586-B403-83F238AB5FE4}"/>
              </a:ext>
            </a:extLst>
          </p:cNvPr>
          <p:cNvSpPr txBox="1"/>
          <p:nvPr/>
        </p:nvSpPr>
        <p:spPr>
          <a:xfrm>
            <a:off x="3034097" y="3637730"/>
            <a:ext cx="1775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0.9561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5A5FE38-9AD4-642F-8EEB-5B6EFDA6D25E}"/>
              </a:ext>
            </a:extLst>
          </p:cNvPr>
          <p:cNvSpPr txBox="1"/>
          <p:nvPr/>
        </p:nvSpPr>
        <p:spPr>
          <a:xfrm>
            <a:off x="962658" y="5313903"/>
            <a:ext cx="19000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Recall</a:t>
            </a:r>
          </a:p>
          <a:p>
            <a:endParaRPr lang="en-US" sz="3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34F1D33-9FBC-2BCE-C7FA-99B9039D6812}"/>
              </a:ext>
            </a:extLst>
          </p:cNvPr>
          <p:cNvSpPr txBox="1"/>
          <p:nvPr/>
        </p:nvSpPr>
        <p:spPr>
          <a:xfrm>
            <a:off x="3034097" y="5301864"/>
            <a:ext cx="1775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0.9909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FFB7D87-60FB-C366-412C-B279A089FD8C}"/>
              </a:ext>
            </a:extLst>
          </p:cNvPr>
          <p:cNvSpPr txBox="1"/>
          <p:nvPr/>
        </p:nvSpPr>
        <p:spPr>
          <a:xfrm>
            <a:off x="7241696" y="2836956"/>
            <a:ext cx="177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F1-Score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9D9AFCF-597B-750F-810B-9A9198272414}"/>
              </a:ext>
            </a:extLst>
          </p:cNvPr>
          <p:cNvSpPr txBox="1"/>
          <p:nvPr/>
        </p:nvSpPr>
        <p:spPr>
          <a:xfrm>
            <a:off x="9590265" y="2914650"/>
            <a:ext cx="1775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0.9732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A822DCC-D75D-8EBF-0E77-BD983CC1426E}"/>
              </a:ext>
            </a:extLst>
          </p:cNvPr>
          <p:cNvSpPr txBox="1"/>
          <p:nvPr/>
        </p:nvSpPr>
        <p:spPr>
          <a:xfrm>
            <a:off x="7385673" y="4668584"/>
            <a:ext cx="1775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/>
              <a:t>Auc</a:t>
            </a:r>
            <a:r>
              <a:rPr lang="en-US" sz="3200"/>
              <a:t>-Roc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BC2AEAE-F2BA-42D8-88F8-B58881305CAD}"/>
              </a:ext>
            </a:extLst>
          </p:cNvPr>
          <p:cNvSpPr txBox="1"/>
          <p:nvPr/>
        </p:nvSpPr>
        <p:spPr>
          <a:xfrm>
            <a:off x="9436412" y="4709914"/>
            <a:ext cx="17757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0.9987</a:t>
            </a:r>
          </a:p>
        </p:txBody>
      </p:sp>
    </p:spTree>
    <p:extLst>
      <p:ext uri="{BB962C8B-B14F-4D97-AF65-F5344CB8AC3E}">
        <p14:creationId xmlns:p14="http://schemas.microsoft.com/office/powerpoint/2010/main" val="4178543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53B1E63-6E99-283C-92AC-8D19EF4D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1">
            <a:extLst>
              <a:ext uri="{FF2B5EF4-FFF2-40B4-BE49-F238E27FC236}">
                <a16:creationId xmlns:a16="http://schemas.microsoft.com/office/drawing/2014/main" xmlns="" id="{F237DC9D-0852-6325-C111-246611B2D952}"/>
              </a:ext>
            </a:extLst>
          </p:cNvPr>
          <p:cNvSpPr/>
          <p:nvPr/>
        </p:nvSpPr>
        <p:spPr>
          <a:xfrm>
            <a:off x="704849" y="1019017"/>
            <a:ext cx="10735311" cy="5343147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xmlns="" id="{1A019C2E-3394-7EA1-08BD-2064841E9E7E}"/>
              </a:ext>
            </a:extLst>
          </p:cNvPr>
          <p:cNvSpPr/>
          <p:nvPr/>
        </p:nvSpPr>
        <p:spPr>
          <a:xfrm>
            <a:off x="831204" y="495836"/>
            <a:ext cx="1814215" cy="523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92">
                <a:solidFill>
                  <a:srgbClr val="403CCF"/>
                </a:solidFill>
                <a:latin typeface="Libre Baskerville" pitchFamily="34" charset="0"/>
              </a:rPr>
              <a:t>Result</a:t>
            </a:r>
            <a:endParaRPr lang="en-US" sz="3292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0A72396D-AAC7-4015-7092-F1FBF200B47B}"/>
              </a:ext>
            </a:extLst>
          </p:cNvPr>
          <p:cNvSpPr/>
          <p:nvPr/>
        </p:nvSpPr>
        <p:spPr>
          <a:xfrm>
            <a:off x="6039991" y="1635720"/>
            <a:ext cx="11201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endParaRPr lang="en-US" sz="1958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xmlns="" id="{816D3EF1-EC1B-4401-4290-7C4E74385497}"/>
              </a:ext>
            </a:extLst>
          </p:cNvPr>
          <p:cNvSpPr/>
          <p:nvPr/>
        </p:nvSpPr>
        <p:spPr>
          <a:xfrm>
            <a:off x="6018560" y="2472928"/>
            <a:ext cx="154782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endParaRPr lang="en-US" sz="1958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98227B-E87E-8390-BE90-B3AB0C2EDEC4}"/>
              </a:ext>
            </a:extLst>
          </p:cNvPr>
          <p:cNvSpPr txBox="1"/>
          <p:nvPr/>
        </p:nvSpPr>
        <p:spPr>
          <a:xfrm>
            <a:off x="5235620" y="6061530"/>
            <a:ext cx="187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Fig: Confusion Matrix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E44DF4D-0BE5-A56C-937B-3CEADE3C2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31" y="1062262"/>
            <a:ext cx="5933440" cy="49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50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AD5CF3D-AA0C-6BB7-C8EB-0ED412074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xmlns="" id="{FF1E7C06-90F3-EACA-65D9-590BF294A1ED}"/>
              </a:ext>
            </a:extLst>
          </p:cNvPr>
          <p:cNvSpPr/>
          <p:nvPr/>
        </p:nvSpPr>
        <p:spPr>
          <a:xfrm>
            <a:off x="247690" y="137755"/>
            <a:ext cx="9931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 &amp; The Road Ahead</a:t>
            </a:r>
            <a:endParaRPr lang="en-US" sz="4450"/>
          </a:p>
        </p:txBody>
      </p:sp>
      <p:sp>
        <p:nvSpPr>
          <p:cNvPr id="30" name="Shape 1">
            <a:extLst>
              <a:ext uri="{FF2B5EF4-FFF2-40B4-BE49-F238E27FC236}">
                <a16:creationId xmlns:a16="http://schemas.microsoft.com/office/drawing/2014/main" xmlns="" id="{78086CFC-0003-CEE3-CD28-9BF06D52F7C3}"/>
              </a:ext>
            </a:extLst>
          </p:cNvPr>
          <p:cNvSpPr/>
          <p:nvPr/>
        </p:nvSpPr>
        <p:spPr>
          <a:xfrm>
            <a:off x="247690" y="1438274"/>
            <a:ext cx="6447750" cy="1477646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pPr algn="just"/>
            <a:r>
              <a:rPr lang="en-US" dirty="0"/>
              <a:t>Classical machine learning models like SVMs and Decision Trees require extensive feature engineering and lack robustness across diverse datasets, limiting real-world applicability.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xmlns="" id="{93F977D7-3475-9742-614B-5A5481E94D3E}"/>
              </a:ext>
            </a:extLst>
          </p:cNvPr>
          <p:cNvSpPr/>
          <p:nvPr/>
        </p:nvSpPr>
        <p:spPr>
          <a:xfrm>
            <a:off x="474504" y="2089785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endParaRPr lang="en-US" sz="220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xmlns="" id="{3168AE40-B962-9EC8-92F6-D64FE9ED636D}"/>
              </a:ext>
            </a:extLst>
          </p:cNvPr>
          <p:cNvSpPr/>
          <p:nvPr/>
        </p:nvSpPr>
        <p:spPr>
          <a:xfrm>
            <a:off x="5213251" y="955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ea typeface="Libre Baskerville" pitchFamily="34" charset="-122"/>
                <a:cs typeface="Libre Baskerville" pitchFamily="34" charset="-120"/>
              </a:rPr>
              <a:t>Main Findings</a:t>
            </a:r>
            <a:endParaRPr lang="en-US" sz="2200" b="1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xmlns="" id="{AF137F1A-D0E4-8048-4F4F-60FEA12E9A13}"/>
              </a:ext>
            </a:extLst>
          </p:cNvPr>
          <p:cNvSpPr/>
          <p:nvPr/>
        </p:nvSpPr>
        <p:spPr>
          <a:xfrm>
            <a:off x="827762" y="1319569"/>
            <a:ext cx="10763290" cy="5272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endParaRPr lang="en-US" sz="175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xmlns="" id="{9055E6E8-1EBE-31EB-4D4A-D021B8183432}"/>
              </a:ext>
            </a:extLst>
          </p:cNvPr>
          <p:cNvSpPr/>
          <p:nvPr/>
        </p:nvSpPr>
        <p:spPr>
          <a:xfrm>
            <a:off x="247690" y="3034625"/>
            <a:ext cx="6447750" cy="1437918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pPr algn="just"/>
            <a:r>
              <a:rPr lang="en-US" dirty="0"/>
              <a:t>Deep learning approaches, especially CNNs, overcome manual feature extraction but face challenges like computational inefficiency, making them unsuitable for resource-constrained settings.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xmlns="" id="{C6BC9855-8552-2F55-8160-0C5792FE41FB}"/>
              </a:ext>
            </a:extLst>
          </p:cNvPr>
          <p:cNvSpPr/>
          <p:nvPr/>
        </p:nvSpPr>
        <p:spPr>
          <a:xfrm>
            <a:off x="7100888" y="1438275"/>
            <a:ext cx="4843422" cy="2341246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r>
              <a:rPr lang="en-US"/>
              <a:t>Confusion matrix highlights the model's robust classification with minimal misclassifications.  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xmlns="" id="{2046BB48-06EB-6DFB-89F2-AC87D1E7F868}"/>
              </a:ext>
            </a:extLst>
          </p:cNvPr>
          <p:cNvSpPr/>
          <p:nvPr/>
        </p:nvSpPr>
        <p:spPr>
          <a:xfrm>
            <a:off x="247690" y="4567455"/>
            <a:ext cx="6447750" cy="2152789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pPr algn="just"/>
            <a:r>
              <a:rPr lang="en-US" dirty="0"/>
              <a:t>Our proposed model achieved excellent performance metrics for glaucoma detection:  </a:t>
            </a:r>
          </a:p>
          <a:p>
            <a:pPr lvl="4" algn="just"/>
            <a:r>
              <a:rPr lang="en-US" dirty="0"/>
              <a:t>  Accuracy: 97.17%  </a:t>
            </a:r>
          </a:p>
          <a:p>
            <a:pPr lvl="4" algn="just"/>
            <a:r>
              <a:rPr lang="en-US" dirty="0"/>
              <a:t>  Precision: 95.61%  </a:t>
            </a:r>
          </a:p>
          <a:p>
            <a:pPr lvl="4" algn="just"/>
            <a:r>
              <a:rPr lang="en-US" dirty="0"/>
              <a:t>  Recall: 99.09%  </a:t>
            </a:r>
          </a:p>
          <a:p>
            <a:pPr lvl="4" algn="just"/>
            <a:r>
              <a:rPr lang="en-US" dirty="0"/>
              <a:t>  F1-score: 97.32%  </a:t>
            </a:r>
          </a:p>
          <a:p>
            <a:pPr lvl="4" algn="just"/>
            <a:r>
              <a:rPr lang="en-US" dirty="0"/>
              <a:t>  AUC-ROC: 99.87% </a:t>
            </a: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xmlns="" id="{7EB0925D-4F88-D3A8-47EF-4ACAD3AEF74E}"/>
              </a:ext>
            </a:extLst>
          </p:cNvPr>
          <p:cNvSpPr/>
          <p:nvPr/>
        </p:nvSpPr>
        <p:spPr>
          <a:xfrm>
            <a:off x="1636931" y="8071020"/>
            <a:ext cx="4263350" cy="1886506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xmlns="" id="{48FB427A-1FAB-5F12-9A6D-E6DED7EDAF7A}"/>
              </a:ext>
            </a:extLst>
          </p:cNvPr>
          <p:cNvSpPr/>
          <p:nvPr/>
        </p:nvSpPr>
        <p:spPr>
          <a:xfrm>
            <a:off x="7100888" y="3898227"/>
            <a:ext cx="4843422" cy="2788660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r>
              <a:rPr lang="en-US" dirty="0"/>
              <a:t>The findings underscore the potential for lightweight, efficient CNN architectures for real-time clinical use, especially in remote and underserved regions.</a:t>
            </a:r>
          </a:p>
        </p:txBody>
      </p:sp>
    </p:spTree>
    <p:extLst>
      <p:ext uri="{BB962C8B-B14F-4D97-AF65-F5344CB8AC3E}">
        <p14:creationId xmlns:p14="http://schemas.microsoft.com/office/powerpoint/2010/main" val="2870277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5BA2C30-5A3A-3CA7-3093-ECDBAB521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xmlns="" id="{966E358B-DD68-AB68-E558-6C07C96421DC}"/>
              </a:ext>
            </a:extLst>
          </p:cNvPr>
          <p:cNvSpPr/>
          <p:nvPr/>
        </p:nvSpPr>
        <p:spPr>
          <a:xfrm>
            <a:off x="247690" y="137755"/>
            <a:ext cx="9931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GB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</a:rPr>
              <a:t>Future Scope: The Future is Now</a:t>
            </a:r>
            <a:endParaRPr lang="en-US" sz="4450" dirty="0"/>
          </a:p>
        </p:txBody>
      </p:sp>
      <p:sp>
        <p:nvSpPr>
          <p:cNvPr id="35" name="Shape 6">
            <a:extLst>
              <a:ext uri="{FF2B5EF4-FFF2-40B4-BE49-F238E27FC236}">
                <a16:creationId xmlns:a16="http://schemas.microsoft.com/office/drawing/2014/main" xmlns="" id="{2CCCAF0B-4F34-9A59-717B-A4496C2A2139}"/>
              </a:ext>
            </a:extLst>
          </p:cNvPr>
          <p:cNvSpPr/>
          <p:nvPr/>
        </p:nvSpPr>
        <p:spPr>
          <a:xfrm>
            <a:off x="154004" y="1020278"/>
            <a:ext cx="11896825" cy="5678905"/>
          </a:xfrm>
          <a:prstGeom prst="roundRect">
            <a:avLst>
              <a:gd name="adj" fmla="val 0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xmlns="" id="{3DA88BD1-E649-AEF7-96BB-A397ED385C04}"/>
              </a:ext>
            </a:extLst>
          </p:cNvPr>
          <p:cNvSpPr/>
          <p:nvPr/>
        </p:nvSpPr>
        <p:spPr>
          <a:xfrm>
            <a:off x="2271514" y="2223552"/>
            <a:ext cx="606778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20" y="1960971"/>
            <a:ext cx="2607300" cy="1731249"/>
          </a:xfrm>
          <a:prstGeom prst="rect">
            <a:avLst/>
          </a:prstGeom>
        </p:spPr>
      </p:pic>
      <p:sp>
        <p:nvSpPr>
          <p:cNvPr id="20" name="Text 1"/>
          <p:cNvSpPr/>
          <p:nvPr/>
        </p:nvSpPr>
        <p:spPr>
          <a:xfrm>
            <a:off x="445020" y="3956441"/>
            <a:ext cx="2607300" cy="66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rgbClr val="15213F"/>
                </a:solidFill>
                <a:ea typeface="Roboto Slab" panose="020B0604020202020204" charset="0"/>
                <a:cs typeface="Roboto Slab" pitchFamily="34" charset="-120"/>
              </a:rPr>
              <a:t>Lightweight Architectures</a:t>
            </a:r>
            <a:endParaRPr lang="en-US" b="1" dirty="0">
              <a:ea typeface="Roboto Slab" panose="020B0604020202020204" charset="0"/>
            </a:endParaRPr>
          </a:p>
        </p:txBody>
      </p:sp>
      <p:sp>
        <p:nvSpPr>
          <p:cNvPr id="21" name="Text 2"/>
          <p:cNvSpPr/>
          <p:nvPr/>
        </p:nvSpPr>
        <p:spPr>
          <a:xfrm>
            <a:off x="348770" y="4743775"/>
            <a:ext cx="2839346" cy="1464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solidFill>
                  <a:srgbClr val="15213F"/>
                </a:solidFill>
                <a:ea typeface="Roboto" panose="020B0604020202020204" charset="0"/>
                <a:cs typeface="Roboto" pitchFamily="34" charset="-120"/>
              </a:rPr>
              <a:t>Optimized CNN models for mobile &amp; resource-constrained devices.</a:t>
            </a:r>
            <a:endParaRPr lang="en-US" sz="1600" dirty="0">
              <a:ea typeface="Roboto" panose="020B0604020202020204" charset="0"/>
            </a:endParaRPr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413" y="1960971"/>
            <a:ext cx="2607403" cy="1731249"/>
          </a:xfrm>
          <a:prstGeom prst="rect">
            <a:avLst/>
          </a:prstGeom>
        </p:spPr>
      </p:pic>
      <p:sp>
        <p:nvSpPr>
          <p:cNvPr id="23" name="Text 3"/>
          <p:cNvSpPr/>
          <p:nvPr/>
        </p:nvSpPr>
        <p:spPr>
          <a:xfrm>
            <a:off x="3347414" y="3956441"/>
            <a:ext cx="2832006" cy="528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15213F"/>
                </a:solidFill>
                <a:ea typeface="Roboto Slab" panose="020B0604020202020204" charset="0"/>
                <a:cs typeface="Roboto Slab" pitchFamily="34" charset="-120"/>
              </a:rPr>
              <a:t>Real-Time Diagnosis</a:t>
            </a:r>
            <a:endParaRPr lang="en-US" b="1" dirty="0">
              <a:ea typeface="Roboto Slab" panose="020B0604020202020204" charset="0"/>
            </a:endParaRPr>
          </a:p>
        </p:txBody>
      </p:sp>
      <p:sp>
        <p:nvSpPr>
          <p:cNvPr id="24" name="Text 4"/>
          <p:cNvSpPr/>
          <p:nvPr/>
        </p:nvSpPr>
        <p:spPr>
          <a:xfrm>
            <a:off x="3260787" y="4485373"/>
            <a:ext cx="2768962" cy="154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Efficient processing for real-time analysis in various settings.</a:t>
            </a:r>
            <a:endParaRPr lang="en-US" sz="1600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10" y="1960971"/>
            <a:ext cx="2607403" cy="1731249"/>
          </a:xfrm>
          <a:prstGeom prst="rect">
            <a:avLst/>
          </a:prstGeom>
        </p:spPr>
      </p:pic>
      <p:sp>
        <p:nvSpPr>
          <p:cNvPr id="26" name="Text 5"/>
          <p:cNvSpPr/>
          <p:nvPr/>
        </p:nvSpPr>
        <p:spPr>
          <a:xfrm>
            <a:off x="6249911" y="3956441"/>
            <a:ext cx="2384480" cy="66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Improved Image Acquisition</a:t>
            </a:r>
            <a:endParaRPr lang="en-US" b="1" dirty="0"/>
          </a:p>
        </p:txBody>
      </p:sp>
      <p:sp>
        <p:nvSpPr>
          <p:cNvPr id="27" name="Text 6"/>
          <p:cNvSpPr/>
          <p:nvPr/>
        </p:nvSpPr>
        <p:spPr>
          <a:xfrm>
            <a:off x="6182535" y="4743774"/>
            <a:ext cx="2864960" cy="1599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15213F"/>
                </a:solidFill>
                <a:ea typeface="Roboto" panose="020B0604020202020204" charset="0"/>
                <a:cs typeface="Roboto" pitchFamily="34" charset="-120"/>
              </a:rPr>
              <a:t>Standardized protocols for consistent data quality.</a:t>
            </a:r>
            <a:endParaRPr lang="en-US" sz="1600" dirty="0">
              <a:ea typeface="Roboto" panose="020B0604020202020204" charset="0"/>
            </a:endParaRPr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408" y="1960971"/>
            <a:ext cx="2607403" cy="1731249"/>
          </a:xfrm>
          <a:prstGeom prst="rect">
            <a:avLst/>
          </a:prstGeom>
        </p:spPr>
      </p:pic>
      <p:sp>
        <p:nvSpPr>
          <p:cNvPr id="30" name="Text 7"/>
          <p:cNvSpPr/>
          <p:nvPr/>
        </p:nvSpPr>
        <p:spPr>
          <a:xfrm>
            <a:off x="9152408" y="3956441"/>
            <a:ext cx="2459598" cy="330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rgbClr val="15213F"/>
                </a:solidFill>
                <a:ea typeface="Roboto Slab" panose="020B0604020202020204" charset="0"/>
                <a:cs typeface="Roboto Slab" pitchFamily="34" charset="-120"/>
              </a:rPr>
              <a:t>Integration with IoT</a:t>
            </a:r>
            <a:endParaRPr lang="en-US" b="1" dirty="0">
              <a:ea typeface="Roboto Slab" panose="020B0604020202020204" charset="0"/>
            </a:endParaRPr>
          </a:p>
        </p:txBody>
      </p:sp>
      <p:sp>
        <p:nvSpPr>
          <p:cNvPr id="31" name="Text 8"/>
          <p:cNvSpPr/>
          <p:nvPr/>
        </p:nvSpPr>
        <p:spPr>
          <a:xfrm>
            <a:off x="9152408" y="4413527"/>
            <a:ext cx="2783883" cy="1477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Combine with wearable devices for continuous monitoring of ocular health.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5091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5BA2C30-5A3A-3CA7-3093-ECDBAB521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xmlns="" id="{966E358B-DD68-AB68-E558-6C07C96421DC}"/>
              </a:ext>
            </a:extLst>
          </p:cNvPr>
          <p:cNvSpPr/>
          <p:nvPr/>
        </p:nvSpPr>
        <p:spPr>
          <a:xfrm>
            <a:off x="247690" y="137755"/>
            <a:ext cx="9931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GB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</a:rPr>
              <a:t>Conclusions &amp; Future Directions</a:t>
            </a:r>
          </a:p>
        </p:txBody>
      </p:sp>
      <p:sp>
        <p:nvSpPr>
          <p:cNvPr id="35" name="Shape 6">
            <a:extLst>
              <a:ext uri="{FF2B5EF4-FFF2-40B4-BE49-F238E27FC236}">
                <a16:creationId xmlns:a16="http://schemas.microsoft.com/office/drawing/2014/main" xmlns="" id="{2CCCAF0B-4F34-9A59-717B-A4496C2A2139}"/>
              </a:ext>
            </a:extLst>
          </p:cNvPr>
          <p:cNvSpPr/>
          <p:nvPr/>
        </p:nvSpPr>
        <p:spPr>
          <a:xfrm>
            <a:off x="247690" y="1237681"/>
            <a:ext cx="11652985" cy="5095741"/>
          </a:xfrm>
          <a:prstGeom prst="roundRect">
            <a:avLst>
              <a:gd name="adj" fmla="val 0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2000" dirty="0"/>
          </a:p>
        </p:txBody>
      </p:sp>
      <p:pic>
        <p:nvPicPr>
          <p:cNvPr id="5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8" y="1696232"/>
            <a:ext cx="3316194" cy="20674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Text 1"/>
          <p:cNvSpPr/>
          <p:nvPr/>
        </p:nvSpPr>
        <p:spPr>
          <a:xfrm>
            <a:off x="647488" y="3993135"/>
            <a:ext cx="3365362" cy="60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Exceptional Diagnostic Accuracy</a:t>
            </a:r>
            <a:endParaRPr lang="en-US" dirty="0"/>
          </a:p>
        </p:txBody>
      </p:sp>
      <p:sp>
        <p:nvSpPr>
          <p:cNvPr id="57" name="Text 2"/>
          <p:cNvSpPr/>
          <p:nvPr/>
        </p:nvSpPr>
        <p:spPr>
          <a:xfrm>
            <a:off x="490888" y="4705877"/>
            <a:ext cx="3521962" cy="1492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Our CNN model achieved remarkable accuracy, leading to faster and more efficient diagnoses.</a:t>
            </a:r>
            <a:endParaRPr lang="en-US" sz="1600" dirty="0"/>
          </a:p>
        </p:txBody>
      </p:sp>
      <p:pic>
        <p:nvPicPr>
          <p:cNvPr id="58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37" y="1696232"/>
            <a:ext cx="3365362" cy="20674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9" name="Text 3"/>
          <p:cNvSpPr/>
          <p:nvPr/>
        </p:nvSpPr>
        <p:spPr>
          <a:xfrm>
            <a:off x="4285837" y="3993135"/>
            <a:ext cx="2389394" cy="301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  Speed and Efficiency</a:t>
            </a:r>
            <a:endParaRPr lang="en-US" dirty="0"/>
          </a:p>
        </p:txBody>
      </p:sp>
      <p:sp>
        <p:nvSpPr>
          <p:cNvPr id="60" name="Text 4"/>
          <p:cNvSpPr/>
          <p:nvPr/>
        </p:nvSpPr>
        <p:spPr>
          <a:xfrm>
            <a:off x="4285837" y="4404581"/>
            <a:ext cx="3365362" cy="1182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model's speed enables quicker diagnosis, improving patient care.</a:t>
            </a:r>
            <a:endParaRPr lang="en-US" sz="1600" dirty="0"/>
          </a:p>
        </p:txBody>
      </p:sp>
      <p:pic>
        <p:nvPicPr>
          <p:cNvPr id="61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354" y="1675941"/>
            <a:ext cx="3403707" cy="20877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2" name="Text 5"/>
          <p:cNvSpPr/>
          <p:nvPr/>
        </p:nvSpPr>
        <p:spPr>
          <a:xfrm>
            <a:off x="7924186" y="3993232"/>
            <a:ext cx="3365458" cy="60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Future Development: Broadening Access</a:t>
            </a:r>
            <a:endParaRPr lang="en-US" dirty="0"/>
          </a:p>
        </p:txBody>
      </p:sp>
      <p:sp>
        <p:nvSpPr>
          <p:cNvPr id="63" name="Text 6"/>
          <p:cNvSpPr/>
          <p:nvPr/>
        </p:nvSpPr>
        <p:spPr>
          <a:xfrm>
            <a:off x="7924186" y="4705976"/>
            <a:ext cx="3976488" cy="162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Future work focuses on dataset diversity and model explainability, expanding access to accurate glaucoma detection.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683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5BA2C30-5A3A-3CA7-3093-ECDBAB521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4"/>
          <p:cNvSpPr/>
          <p:nvPr/>
        </p:nvSpPr>
        <p:spPr>
          <a:xfrm>
            <a:off x="4285837" y="4404581"/>
            <a:ext cx="3365362" cy="1182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600" dirty="0"/>
          </a:p>
        </p:txBody>
      </p:sp>
      <p:sp>
        <p:nvSpPr>
          <p:cNvPr id="62" name="Text 5"/>
          <p:cNvSpPr/>
          <p:nvPr/>
        </p:nvSpPr>
        <p:spPr>
          <a:xfrm>
            <a:off x="7924186" y="3993232"/>
            <a:ext cx="3365458" cy="60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Shape 0"/>
          <p:cNvSpPr/>
          <p:nvPr/>
        </p:nvSpPr>
        <p:spPr>
          <a:xfrm>
            <a:off x="0" y="-121568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sp>
        <p:nvSpPr>
          <p:cNvPr id="15" name="Text 1"/>
          <p:cNvSpPr/>
          <p:nvPr/>
        </p:nvSpPr>
        <p:spPr>
          <a:xfrm>
            <a:off x="793790" y="2476337"/>
            <a:ext cx="124505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rgbClr val="3257B8"/>
                </a:solidFill>
                <a:latin typeface="Libre Baskerville"/>
                <a:ea typeface="Roboto Slab" pitchFamily="34" charset="-122"/>
                <a:cs typeface="Roboto Slab" pitchFamily="34" charset="-120"/>
              </a:rPr>
              <a:t>Thank You!</a:t>
            </a:r>
            <a:endParaRPr lang="en-US" sz="6000" dirty="0">
              <a:latin typeface="Libre Baskerville"/>
            </a:endParaRPr>
          </a:p>
        </p:txBody>
      </p:sp>
      <p:sp>
        <p:nvSpPr>
          <p:cNvPr id="16" name="Text 2"/>
          <p:cNvSpPr/>
          <p:nvPr/>
        </p:nvSpPr>
        <p:spPr>
          <a:xfrm>
            <a:off x="793790" y="40532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We appreciate you taking the time to learn about advancements in glaucoma detection. Your interest helps us move towards a future of more accessible and accurate diagnosis.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73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4EAA598-A0D8-EBD0-2787-B652F02A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E13C16C-ECAC-441E-8D00-4BFC5BDCE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xmlns="" id="{0C096DF0-C7FD-1432-CE31-F11DF4E617DD}"/>
              </a:ext>
            </a:extLst>
          </p:cNvPr>
          <p:cNvSpPr/>
          <p:nvPr/>
        </p:nvSpPr>
        <p:spPr>
          <a:xfrm>
            <a:off x="4967317" y="171897"/>
            <a:ext cx="6814005" cy="1084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Enhancing Glaucoma Detection </a:t>
            </a:r>
            <a:r>
              <a:rPr lang="en-US" sz="20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with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Convolutional Neural Networks</a:t>
            </a:r>
            <a:endParaRPr lang="en-US" sz="2000" dirty="0"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xmlns="" id="{8E7D4A25-915C-60E3-CE04-AE5DC7A453E6}"/>
              </a:ext>
            </a:extLst>
          </p:cNvPr>
          <p:cNvSpPr/>
          <p:nvPr/>
        </p:nvSpPr>
        <p:spPr>
          <a:xfrm>
            <a:off x="4676457" y="2975767"/>
            <a:ext cx="2400300" cy="1514742"/>
          </a:xfrm>
          <a:prstGeom prst="roundRect">
            <a:avLst>
              <a:gd name="adj" fmla="val 8639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xmlns="" id="{F022E761-734A-3294-E3E8-D9603CB31302}"/>
              </a:ext>
            </a:extLst>
          </p:cNvPr>
          <p:cNvSpPr/>
          <p:nvPr/>
        </p:nvSpPr>
        <p:spPr>
          <a:xfrm>
            <a:off x="7234078" y="4865256"/>
            <a:ext cx="2400300" cy="1514743"/>
          </a:xfrm>
          <a:prstGeom prst="roundRect">
            <a:avLst>
              <a:gd name="adj" fmla="val 109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xmlns="" id="{59452A58-5CCC-15C1-E22F-F522692218D5}"/>
              </a:ext>
            </a:extLst>
          </p:cNvPr>
          <p:cNvSpPr/>
          <p:nvPr/>
        </p:nvSpPr>
        <p:spPr>
          <a:xfrm>
            <a:off x="5969000" y="1358900"/>
            <a:ext cx="4838701" cy="1514742"/>
          </a:xfrm>
          <a:prstGeom prst="roundRect">
            <a:avLst>
              <a:gd name="adj" fmla="val 109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xmlns="" id="{3DAB88D3-EA11-E5B3-C8F5-31FFCACCCFAB}"/>
              </a:ext>
            </a:extLst>
          </p:cNvPr>
          <p:cNvSpPr/>
          <p:nvPr/>
        </p:nvSpPr>
        <p:spPr>
          <a:xfrm>
            <a:off x="7234078" y="2991509"/>
            <a:ext cx="2400300" cy="1514743"/>
          </a:xfrm>
          <a:prstGeom prst="roundRect">
            <a:avLst>
              <a:gd name="adj" fmla="val 109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xmlns="" id="{FA5819E3-0CFE-0EE8-5858-9D6BCEB3679E}"/>
              </a:ext>
            </a:extLst>
          </p:cNvPr>
          <p:cNvSpPr/>
          <p:nvPr/>
        </p:nvSpPr>
        <p:spPr>
          <a:xfrm>
            <a:off x="9738835" y="2991509"/>
            <a:ext cx="2400300" cy="1514743"/>
          </a:xfrm>
          <a:prstGeom prst="roundRect">
            <a:avLst>
              <a:gd name="adj" fmla="val 109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xmlns="" id="{4AD13532-ECEB-9B09-46F1-F1B9327DA894}"/>
              </a:ext>
            </a:extLst>
          </p:cNvPr>
          <p:cNvSpPr/>
          <p:nvPr/>
        </p:nvSpPr>
        <p:spPr>
          <a:xfrm>
            <a:off x="7160874" y="1734625"/>
            <a:ext cx="2577961" cy="292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2400" b="1" dirty="0"/>
              <a:t>Supervised by</a:t>
            </a: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xmlns="" id="{F13EE243-C5D8-390B-4C98-D7E07F6D9892}"/>
              </a:ext>
            </a:extLst>
          </p:cNvPr>
          <p:cNvSpPr/>
          <p:nvPr/>
        </p:nvSpPr>
        <p:spPr>
          <a:xfrm>
            <a:off x="7076757" y="2158942"/>
            <a:ext cx="280801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nl-NL" sz="2400" b="1" dirty="0"/>
              <a:t>Prof. Dr. Md. Asraf Ali</a:t>
            </a:r>
            <a:endParaRPr lang="en-US" sz="2400" b="1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xmlns="" id="{AF236E82-DBD4-50A6-A0E1-94C6ADB76A2C}"/>
              </a:ext>
            </a:extLst>
          </p:cNvPr>
          <p:cNvSpPr/>
          <p:nvPr/>
        </p:nvSpPr>
        <p:spPr>
          <a:xfrm>
            <a:off x="4740865" y="3459418"/>
            <a:ext cx="2271484" cy="260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000" b="1" dirty="0">
                <a:effectLst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MD. SHOHANUR RAHMAN SHOHAN </a:t>
            </a:r>
            <a:endParaRPr lang="en-US" sz="1000" dirty="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xmlns="" id="{13491332-304A-40C7-8529-D01BD7BF6C3A}"/>
              </a:ext>
            </a:extLst>
          </p:cNvPr>
          <p:cNvSpPr/>
          <p:nvPr/>
        </p:nvSpPr>
        <p:spPr>
          <a:xfrm>
            <a:off x="7717586" y="3459418"/>
            <a:ext cx="1845514" cy="233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200" b="1" dirty="0">
                <a:effectLst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FARJANA YESMIN OPI</a:t>
            </a:r>
            <a:endParaRPr lang="en-US" sz="1200" dirty="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xmlns="" id="{4D0D7711-AB08-4999-9DAE-BDA38B20F14E}"/>
              </a:ext>
            </a:extLst>
          </p:cNvPr>
          <p:cNvSpPr/>
          <p:nvPr/>
        </p:nvSpPr>
        <p:spPr>
          <a:xfrm>
            <a:off x="10389415" y="3460227"/>
            <a:ext cx="1131457" cy="2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000" b="1" dirty="0">
                <a:effectLst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MD. ABU TOWSIF</a:t>
            </a:r>
            <a:endParaRPr lang="en-US" sz="1000" dirty="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xmlns="" id="{2D8809E4-206A-4DEA-B992-32A8BAA70857}"/>
              </a:ext>
            </a:extLst>
          </p:cNvPr>
          <p:cNvSpPr/>
          <p:nvPr/>
        </p:nvSpPr>
        <p:spPr>
          <a:xfrm>
            <a:off x="7686981" y="5359680"/>
            <a:ext cx="1562031" cy="298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000" b="1" dirty="0">
                <a:effectLst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A.F.M. RAFIUL HASSAN</a:t>
            </a:r>
            <a:endParaRPr lang="en-US" sz="1000" dirty="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xmlns="" id="{DBFC182D-157F-49B6-8D54-D6DA7FB7A750}"/>
              </a:ext>
            </a:extLst>
          </p:cNvPr>
          <p:cNvSpPr/>
          <p:nvPr/>
        </p:nvSpPr>
        <p:spPr>
          <a:xfrm>
            <a:off x="5483815" y="3771714"/>
            <a:ext cx="612185" cy="260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000" b="1">
                <a:effectLst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22-46013-1</a:t>
            </a:r>
            <a:endParaRPr lang="en-US" sz="1000"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C7CA98F-4F69-4E09-8AFD-BCD8571F51A5}"/>
              </a:ext>
            </a:extLst>
          </p:cNvPr>
          <p:cNvSpPr txBox="1"/>
          <p:nvPr/>
        </p:nvSpPr>
        <p:spPr>
          <a:xfrm>
            <a:off x="8001129" y="3749329"/>
            <a:ext cx="866197" cy="346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22-47018-1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C3E9C49-EFB8-4310-92B0-69017565C442}"/>
              </a:ext>
            </a:extLst>
          </p:cNvPr>
          <p:cNvSpPr txBox="1"/>
          <p:nvPr/>
        </p:nvSpPr>
        <p:spPr>
          <a:xfrm>
            <a:off x="10552089" y="3685899"/>
            <a:ext cx="1073240" cy="346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22-47019-1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18B3D76-07B5-4D5A-B2AF-7DE71257A09C}"/>
              </a:ext>
            </a:extLst>
          </p:cNvPr>
          <p:cNvSpPr txBox="1"/>
          <p:nvPr/>
        </p:nvSpPr>
        <p:spPr>
          <a:xfrm>
            <a:off x="7989115" y="5623304"/>
            <a:ext cx="866197" cy="346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22-47048-1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652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xmlns="" id="{B0F5A858-61C7-0377-362E-C705212AD2FA}"/>
              </a:ext>
            </a:extLst>
          </p:cNvPr>
          <p:cNvSpPr/>
          <p:nvPr/>
        </p:nvSpPr>
        <p:spPr>
          <a:xfrm>
            <a:off x="5068392" y="614884"/>
            <a:ext cx="6297018" cy="777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 Statement</a:t>
            </a:r>
            <a:endParaRPr lang="en-US" sz="3708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xmlns="" id="{F4BC472E-87D5-2D75-20C9-DACF5CB2CF74}"/>
              </a:ext>
            </a:extLst>
          </p:cNvPr>
          <p:cNvSpPr/>
          <p:nvPr/>
        </p:nvSpPr>
        <p:spPr>
          <a:xfrm>
            <a:off x="5068392" y="2131963"/>
            <a:ext cx="6297018" cy="2594074"/>
          </a:xfrm>
          <a:prstGeom prst="roundRect">
            <a:avLst>
              <a:gd name="adj" fmla="val 109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xmlns="" id="{4FEE7357-9502-63F2-D54F-E54F4E8ABE93}"/>
              </a:ext>
            </a:extLst>
          </p:cNvPr>
          <p:cNvSpPr/>
          <p:nvPr/>
        </p:nvSpPr>
        <p:spPr>
          <a:xfrm>
            <a:off x="5257404" y="234954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/>
              <a:t>Importance of Vision</a:t>
            </a:r>
            <a:endParaRPr lang="en-US" sz="1833" b="1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xmlns="" id="{03BD40DB-B60C-71B1-CA77-1FCF1279F1B3}"/>
              </a:ext>
            </a:extLst>
          </p:cNvPr>
          <p:cNvSpPr/>
          <p:nvPr/>
        </p:nvSpPr>
        <p:spPr>
          <a:xfrm>
            <a:off x="5190729" y="2833835"/>
            <a:ext cx="4512071" cy="395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/>
              <a:t>Eyes are vital for human interaction with the world.</a:t>
            </a:r>
            <a:endParaRPr lang="en-US" sz="1458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xmlns="" id="{9DE28E8A-C394-C820-96EE-E9971BB92DFE}"/>
              </a:ext>
            </a:extLst>
          </p:cNvPr>
          <p:cNvSpPr/>
          <p:nvPr/>
        </p:nvSpPr>
        <p:spPr>
          <a:xfrm>
            <a:off x="5190729" y="3523177"/>
            <a:ext cx="4673996" cy="1016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 dirty="0"/>
              <a:t>Visual impairments severely affect quality of life.</a:t>
            </a:r>
            <a:endParaRPr lang="en-US" sz="1458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xmlns="" id="{948DB457-4E26-E154-3E89-F79F208A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20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B2FD73-BF41-ACF4-E53B-4ADB2442B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xmlns="" id="{8D7AF634-9A78-65E6-55C6-EEA4BEB1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xmlns="" id="{52110EC7-B468-799E-D5DB-1E56F1F1D7D1}"/>
              </a:ext>
            </a:extLst>
          </p:cNvPr>
          <p:cNvSpPr/>
          <p:nvPr/>
        </p:nvSpPr>
        <p:spPr>
          <a:xfrm>
            <a:off x="661492" y="609303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Global Glaucoma Challenge</a:t>
            </a:r>
            <a:endParaRPr lang="en-US" sz="3708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xmlns="" id="{5474AF4F-95CE-B4FA-C677-754FFD85B080}"/>
              </a:ext>
            </a:extLst>
          </p:cNvPr>
          <p:cNvSpPr/>
          <p:nvPr/>
        </p:nvSpPr>
        <p:spPr>
          <a:xfrm>
            <a:off x="661492" y="2074070"/>
            <a:ext cx="3054053" cy="2594074"/>
          </a:xfrm>
          <a:prstGeom prst="roundRect">
            <a:avLst>
              <a:gd name="adj" fmla="val 109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xmlns="" id="{EF64D101-1FB2-8DFA-905B-0E4AFAD29A95}"/>
              </a:ext>
            </a:extLst>
          </p:cNvPr>
          <p:cNvSpPr/>
          <p:nvPr/>
        </p:nvSpPr>
        <p:spPr>
          <a:xfrm>
            <a:off x="850504" y="226308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9495A"/>
                </a:solidFill>
                <a:ea typeface="Libre Baskerville" pitchFamily="34" charset="-122"/>
                <a:cs typeface="Libre Baskerville" pitchFamily="34" charset="-120"/>
              </a:rPr>
              <a:t>What is Glaucoma?</a:t>
            </a:r>
            <a:endParaRPr lang="en-US" sz="1833" b="1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xmlns="" id="{B5A341E7-C76D-6F9D-38B9-302ED8A8D8B3}"/>
              </a:ext>
            </a:extLst>
          </p:cNvPr>
          <p:cNvSpPr/>
          <p:nvPr/>
        </p:nvSpPr>
        <p:spPr>
          <a:xfrm>
            <a:off x="850504" y="2671763"/>
            <a:ext cx="2676029" cy="1563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9495A"/>
                </a:solidFill>
                <a:ea typeface="Open Sans" pitchFamily="34" charset="-122"/>
                <a:cs typeface="Open Sans" pitchFamily="34" charset="-120"/>
              </a:rPr>
              <a:t>A group of eye conditions that damage the optic nerve, often linked to increased eye pressure.</a:t>
            </a:r>
            <a:endParaRPr lang="en-US" sz="1458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xmlns="" id="{7F5DFA08-865E-C07C-A539-F038644FB09A}"/>
              </a:ext>
            </a:extLst>
          </p:cNvPr>
          <p:cNvSpPr/>
          <p:nvPr/>
        </p:nvSpPr>
        <p:spPr>
          <a:xfrm>
            <a:off x="3904556" y="2074070"/>
            <a:ext cx="3054053" cy="2594074"/>
          </a:xfrm>
          <a:prstGeom prst="roundRect">
            <a:avLst>
              <a:gd name="adj" fmla="val 109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xmlns="" id="{39080115-3755-D5B1-FF23-B46B03F635BB}"/>
              </a:ext>
            </a:extLst>
          </p:cNvPr>
          <p:cNvSpPr/>
          <p:nvPr/>
        </p:nvSpPr>
        <p:spPr>
          <a:xfrm>
            <a:off x="4093568" y="2263081"/>
            <a:ext cx="267602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9495A"/>
                </a:solidFill>
                <a:ea typeface="Libre Baskerville" pitchFamily="34" charset="-122"/>
                <a:cs typeface="Libre Baskerville" pitchFamily="34" charset="-120"/>
              </a:rPr>
              <a:t>Why Focus on Detection?</a:t>
            </a:r>
            <a:endParaRPr lang="en-US" sz="1833" b="1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xmlns="" id="{1E1C52CC-505B-16B0-9A36-5E7F6D7731D5}"/>
              </a:ext>
            </a:extLst>
          </p:cNvPr>
          <p:cNvSpPr/>
          <p:nvPr/>
        </p:nvSpPr>
        <p:spPr>
          <a:xfrm>
            <a:off x="4093568" y="2853631"/>
            <a:ext cx="2676029" cy="1699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9495A"/>
                </a:solidFill>
                <a:ea typeface="Open Sans" pitchFamily="34" charset="-122"/>
                <a:cs typeface="Open Sans" pitchFamily="34" charset="-120"/>
              </a:rPr>
              <a:t>Early diagnosis is crucial to prevent vision loss. Traditional methods have limitations in cost, scalability, and accessibility.</a:t>
            </a:r>
            <a:endParaRPr lang="en-US" sz="1458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xmlns="" id="{5CB9409E-FA5D-7965-3459-0FAA475BA2A3}"/>
              </a:ext>
            </a:extLst>
          </p:cNvPr>
          <p:cNvSpPr/>
          <p:nvPr/>
        </p:nvSpPr>
        <p:spPr>
          <a:xfrm>
            <a:off x="661492" y="4857155"/>
            <a:ext cx="6297018" cy="1391543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xmlns="" id="{2A657360-9DD5-8CB3-2350-256C9E9C12EE}"/>
              </a:ext>
            </a:extLst>
          </p:cNvPr>
          <p:cNvSpPr/>
          <p:nvPr/>
        </p:nvSpPr>
        <p:spPr>
          <a:xfrm>
            <a:off x="850504" y="504616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49495A"/>
                </a:solidFill>
                <a:ea typeface="Libre Baskerville"/>
                <a:cs typeface="Libre Baskerville" pitchFamily="34" charset="-120"/>
              </a:rPr>
              <a:t>Global Impact</a:t>
            </a:r>
            <a:endParaRPr lang="en-US" sz="1833" b="1" dirty="0">
              <a:ea typeface="Libre Baskerville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xmlns="" id="{A2265899-C31A-16FF-1A7A-B4FE8BDBEB8D}"/>
              </a:ext>
            </a:extLst>
          </p:cNvPr>
          <p:cNvSpPr/>
          <p:nvPr/>
        </p:nvSpPr>
        <p:spPr>
          <a:xfrm>
            <a:off x="850504" y="5454849"/>
            <a:ext cx="591899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9495A"/>
                </a:solidFill>
                <a:ea typeface="Open Sans" pitchFamily="34" charset="-122"/>
                <a:cs typeface="Open Sans" pitchFamily="34" charset="-120"/>
              </a:rPr>
              <a:t>76 million people affected by glaucoma (2020) with projections reaching 112 million by 2040.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444651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93F17EB-EF66-CA8B-4BC1-86D13289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">
            <a:extLst>
              <a:ext uri="{FF2B5EF4-FFF2-40B4-BE49-F238E27FC236}">
                <a16:creationId xmlns:a16="http://schemas.microsoft.com/office/drawing/2014/main" xmlns="" id="{42CFFF8D-891D-820F-C34A-12DE9096742C}"/>
              </a:ext>
            </a:extLst>
          </p:cNvPr>
          <p:cNvSpPr/>
          <p:nvPr/>
        </p:nvSpPr>
        <p:spPr>
          <a:xfrm>
            <a:off x="338900" y="3838978"/>
            <a:ext cx="5490910" cy="205634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" name="Shape 7">
            <a:extLst>
              <a:ext uri="{FF2B5EF4-FFF2-40B4-BE49-F238E27FC236}">
                <a16:creationId xmlns:a16="http://schemas.microsoft.com/office/drawing/2014/main" xmlns="" id="{2E4BB176-4929-53BC-6C67-1744B7931AA3}"/>
              </a:ext>
            </a:extLst>
          </p:cNvPr>
          <p:cNvSpPr/>
          <p:nvPr/>
        </p:nvSpPr>
        <p:spPr>
          <a:xfrm>
            <a:off x="6302252" y="3840352"/>
            <a:ext cx="5493207" cy="2052144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xmlns="" id="{F2E692CE-4AA8-127B-3DE4-EC8EB68B1D2B}"/>
              </a:ext>
            </a:extLst>
          </p:cNvPr>
          <p:cNvSpPr/>
          <p:nvPr/>
        </p:nvSpPr>
        <p:spPr>
          <a:xfrm>
            <a:off x="1465790" y="3877983"/>
            <a:ext cx="3406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403CCF"/>
                </a:solidFill>
                <a:ea typeface="Libre Baskerville" pitchFamily="34" charset="-122"/>
                <a:cs typeface="Libre Baskerville" pitchFamily="34" charset="-120"/>
              </a:rPr>
              <a:t>Traditional Approaches</a:t>
            </a:r>
            <a:endParaRPr lang="en-US" sz="2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xmlns="" id="{9906F0CA-00CD-67CE-6C31-9836A70567C4}"/>
              </a:ext>
            </a:extLst>
          </p:cNvPr>
          <p:cNvSpPr/>
          <p:nvPr/>
        </p:nvSpPr>
        <p:spPr>
          <a:xfrm>
            <a:off x="492151" y="4413349"/>
            <a:ext cx="5190826" cy="1487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600" dirty="0">
                <a:solidFill>
                  <a:srgbClr val="49495A"/>
                </a:solidFill>
                <a:ea typeface="Open Sans"/>
                <a:cs typeface="Open Sans"/>
              </a:rPr>
              <a:t>Machine learning models like SVM and Decision Trees. Handcrafted features (e.g., cup-to-disc ratio). Limited generalizability across diverse datasets.</a:t>
            </a:r>
            <a:endParaRPr lang="en-US" sz="1600" dirty="0">
              <a:ea typeface="Open Sans"/>
              <a:cs typeface="Open Sans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xmlns="" id="{F37C4ACF-E91D-3D85-7F63-C8CD63512658}"/>
              </a:ext>
            </a:extLst>
          </p:cNvPr>
          <p:cNvSpPr/>
          <p:nvPr/>
        </p:nvSpPr>
        <p:spPr>
          <a:xfrm>
            <a:off x="7338190" y="3880287"/>
            <a:ext cx="3602236" cy="45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000" dirty="0">
                <a:solidFill>
                  <a:srgbClr val="403CCF"/>
                </a:solidFill>
                <a:ea typeface="Libre Baskerville" pitchFamily="34" charset="-122"/>
                <a:cs typeface="Libre Baskerville" pitchFamily="34" charset="-120"/>
              </a:rPr>
              <a:t>Deep Learning Advances</a:t>
            </a:r>
            <a:endParaRPr lang="en-US" sz="20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xmlns="" id="{715D11F1-FC5E-FC1D-88B4-0EE6C943EDD7}"/>
              </a:ext>
            </a:extLst>
          </p:cNvPr>
          <p:cNvSpPr/>
          <p:nvPr/>
        </p:nvSpPr>
        <p:spPr>
          <a:xfrm>
            <a:off x="6549366" y="4509738"/>
            <a:ext cx="4997811" cy="1101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600" dirty="0">
                <a:solidFill>
                  <a:srgbClr val="49495A"/>
                </a:solidFill>
                <a:ea typeface="Open Sans"/>
                <a:cs typeface="Open Sans"/>
              </a:rPr>
              <a:t>CNNs remove the need for manual feature extraction. Outperform traditional methods in medical image analysis.</a:t>
            </a:r>
            <a:endParaRPr lang="en-US" sz="1600" dirty="0">
              <a:ea typeface="Open Sans"/>
              <a:cs typeface="Open Sans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xmlns="" id="{F14C0C7B-1BC8-33B8-63D2-67AF0397D8D5}"/>
              </a:ext>
            </a:extLst>
          </p:cNvPr>
          <p:cNvSpPr/>
          <p:nvPr/>
        </p:nvSpPr>
        <p:spPr>
          <a:xfrm>
            <a:off x="341769" y="821569"/>
            <a:ext cx="6353492" cy="70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70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Literature Review</a:t>
            </a:r>
            <a:endParaRPr lang="en-US" sz="3700">
              <a:latin typeface="Libre Baskerville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xmlns="" id="{12E21525-69CC-4FF2-8807-186C5E864602}"/>
              </a:ext>
            </a:extLst>
          </p:cNvPr>
          <p:cNvSpPr/>
          <p:nvPr/>
        </p:nvSpPr>
        <p:spPr>
          <a:xfrm>
            <a:off x="341714" y="1780760"/>
            <a:ext cx="3569209" cy="148557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 lIns="91440" tIns="45720" rIns="91440" bIns="45720" anchor="t"/>
          <a:lstStyle/>
          <a:p>
            <a:pPr algn="just"/>
            <a:r>
              <a:rPr lang="en-US" sz="1600" b="1" dirty="0" err="1"/>
              <a:t>Tham</a:t>
            </a:r>
            <a:r>
              <a:rPr lang="en-US" sz="1600" b="1" dirty="0"/>
              <a:t> et al. (2014):</a:t>
            </a:r>
            <a:r>
              <a:rPr lang="en-US" sz="1600" dirty="0"/>
              <a:t> Provide global prevalence and projections of glaucoma but do not explore AI-based solutions for early detection.</a:t>
            </a:r>
            <a:endParaRPr lang="en-US" dirty="0"/>
          </a:p>
        </p:txBody>
      </p:sp>
      <p:sp>
        <p:nvSpPr>
          <p:cNvPr id="5" name="Shape 7">
            <a:extLst>
              <a:ext uri="{FF2B5EF4-FFF2-40B4-BE49-F238E27FC236}">
                <a16:creationId xmlns:a16="http://schemas.microsoft.com/office/drawing/2014/main" xmlns="" id="{F627514D-91C4-A4F6-9E6F-7EDC5FBA2D61}"/>
              </a:ext>
            </a:extLst>
          </p:cNvPr>
          <p:cNvSpPr/>
          <p:nvPr/>
        </p:nvSpPr>
        <p:spPr>
          <a:xfrm>
            <a:off x="8225122" y="1778687"/>
            <a:ext cx="3569208" cy="1485570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 lIns="91440" tIns="45720" rIns="91440" bIns="45720" anchor="t"/>
          <a:lstStyle/>
          <a:p>
            <a:pPr algn="just"/>
            <a:r>
              <a:rPr lang="en-US" sz="1600" b="1" dirty="0"/>
              <a:t>Cheng et al. (2013):</a:t>
            </a:r>
            <a:r>
              <a:rPr lang="en-US" sz="1600" dirty="0"/>
              <a:t> Propose machine learning models using handcrafted features like cup-to-disc ratio but fail to address their limitations in generalizing to diverse datasets.</a:t>
            </a:r>
            <a:endParaRPr lang="en-US" dirty="0"/>
          </a:p>
        </p:txBody>
      </p:sp>
      <p:sp>
        <p:nvSpPr>
          <p:cNvPr id="6" name="Shape 7">
            <a:extLst>
              <a:ext uri="{FF2B5EF4-FFF2-40B4-BE49-F238E27FC236}">
                <a16:creationId xmlns:a16="http://schemas.microsoft.com/office/drawing/2014/main" xmlns="" id="{AB11343E-1957-E8A0-728C-455051EF43D7}"/>
              </a:ext>
            </a:extLst>
          </p:cNvPr>
          <p:cNvSpPr/>
          <p:nvPr/>
        </p:nvSpPr>
        <p:spPr>
          <a:xfrm>
            <a:off x="4311642" y="1782480"/>
            <a:ext cx="3568718" cy="1481469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  <p:txBody>
          <a:bodyPr lIns="91440" tIns="45720" rIns="91440" bIns="45720" anchor="t"/>
          <a:lstStyle/>
          <a:p>
            <a:pPr algn="just"/>
            <a:r>
              <a:rPr lang="en-US" sz="1600" b="1" dirty="0" err="1"/>
              <a:t>Weinreb</a:t>
            </a:r>
            <a:r>
              <a:rPr lang="en-US" sz="1600" b="1" dirty="0"/>
              <a:t> et al. (2016):</a:t>
            </a:r>
            <a:r>
              <a:rPr lang="en-US" sz="1600" dirty="0"/>
              <a:t> Discuss the importance of early glaucoma detection and management but overlook the potential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06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32662E-B9CF-D0D0-8DA7-DAA25300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xmlns="" id="{4801543D-5174-0C22-6E13-A5CAEE17A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7320" y="3359250"/>
            <a:ext cx="3054053" cy="2594074"/>
          </a:xfrm>
          <a:prstGeom prst="roundRect">
            <a:avLst>
              <a:gd name="adj" fmla="val 109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" name="Text 0"/>
          <p:cNvSpPr/>
          <p:nvPr/>
        </p:nvSpPr>
        <p:spPr>
          <a:xfrm>
            <a:off x="661492" y="1327448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Mission: Smarter Glaucoma Detection</a:t>
            </a:r>
            <a:endParaRPr lang="en-US" sz="3708"/>
          </a:p>
        </p:txBody>
      </p:sp>
      <p:sp>
        <p:nvSpPr>
          <p:cNvPr id="4" name="Shape 1"/>
          <p:cNvSpPr/>
          <p:nvPr/>
        </p:nvSpPr>
        <p:spPr>
          <a:xfrm>
            <a:off x="661492" y="3004840"/>
            <a:ext cx="425252" cy="42525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Text 2"/>
          <p:cNvSpPr/>
          <p:nvPr/>
        </p:nvSpPr>
        <p:spPr>
          <a:xfrm>
            <a:off x="810816" y="3075682"/>
            <a:ext cx="126504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8"/>
          </a:p>
        </p:txBody>
      </p:sp>
      <p:sp>
        <p:nvSpPr>
          <p:cNvPr id="6" name="Text 3"/>
          <p:cNvSpPr/>
          <p:nvPr/>
        </p:nvSpPr>
        <p:spPr>
          <a:xfrm>
            <a:off x="1275755" y="300484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>
                <a:solidFill>
                  <a:srgbClr val="651FB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000">
              <a:solidFill>
                <a:srgbClr val="651FBA"/>
              </a:solidFill>
              <a:latin typeface="Libre Baskerville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04318" y="3592116"/>
            <a:ext cx="2439789" cy="2116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00">
                <a:solidFill>
                  <a:srgbClr val="49495A"/>
                </a:solidFill>
                <a:latin typeface="Aptos"/>
                <a:ea typeface="Open Sans"/>
                <a:cs typeface="Open Sans"/>
              </a:rPr>
              <a:t>Develop a CNN-based framework for accurate and efficient glaucoma detection. Create a lightweight architecture optimized for mobile and edge devices.</a:t>
            </a:r>
            <a:endParaRPr lang="en-US" sz="1600">
              <a:latin typeface="Aptos"/>
              <a:ea typeface="Open Sans"/>
              <a:cs typeface="Open San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029869" y="3075682"/>
            <a:ext cx="174625" cy="283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endParaRPr lang="en-US" sz="2208"/>
          </a:p>
        </p:txBody>
      </p:sp>
      <p:pic>
        <p:nvPicPr>
          <p:cNvPr id="10" name="Picture 9" descr="A close up of an eye&#10;&#10;AI-generated content may be incorrect.">
            <a:extLst>
              <a:ext uri="{FF2B5EF4-FFF2-40B4-BE49-F238E27FC236}">
                <a16:creationId xmlns:a16="http://schemas.microsoft.com/office/drawing/2014/main" xmlns="" id="{BFAFCBF9-F2D4-0AC1-C35E-4D81D26D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39" y="2381"/>
            <a:ext cx="579358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9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xmlns="" id="{C2700485-633A-865E-A802-21C9ACC910E6}"/>
              </a:ext>
            </a:extLst>
          </p:cNvPr>
          <p:cNvSpPr/>
          <p:nvPr/>
        </p:nvSpPr>
        <p:spPr>
          <a:xfrm>
            <a:off x="4825019" y="2575819"/>
            <a:ext cx="7145525" cy="2025057"/>
          </a:xfrm>
          <a:prstGeom prst="roundRect">
            <a:avLst>
              <a:gd name="adj" fmla="val 109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xmlns="" id="{2A73F05F-DBD7-2D5B-F4A8-E70808E8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xmlns="" id="{9B9982CD-B961-0291-549F-501551B31E6D}"/>
              </a:ext>
            </a:extLst>
          </p:cNvPr>
          <p:cNvSpPr/>
          <p:nvPr/>
        </p:nvSpPr>
        <p:spPr>
          <a:xfrm>
            <a:off x="4825019" y="14404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700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3700" dirty="0">
              <a:latin typeface="Libre Baskerville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xmlns="" id="{04A7EBCB-18A0-6A19-AD01-A43A6349C353}"/>
              </a:ext>
            </a:extLst>
          </p:cNvPr>
          <p:cNvSpPr/>
          <p:nvPr/>
        </p:nvSpPr>
        <p:spPr>
          <a:xfrm>
            <a:off x="4920269" y="2834640"/>
            <a:ext cx="6949203" cy="2122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b="1" dirty="0" smtClean="0">
                <a:solidFill>
                  <a:srgbClr val="49495A"/>
                </a:solidFill>
                <a:ea typeface="+mn-lt"/>
                <a:cs typeface="+mn-lt"/>
              </a:rPr>
              <a:t>Dataset Description:</a:t>
            </a:r>
          </a:p>
          <a:p>
            <a:endParaRPr lang="en-US" sz="1600" dirty="0" smtClean="0"/>
          </a:p>
          <a:p>
            <a:pPr lvl="1"/>
            <a:r>
              <a:rPr lang="en-US" sz="1600" dirty="0" smtClean="0">
                <a:solidFill>
                  <a:srgbClr val="49495A"/>
                </a:solidFill>
                <a:ea typeface="+mn-lt"/>
                <a:cs typeface="+mn-lt"/>
              </a:rPr>
              <a:t>	OCT </a:t>
            </a:r>
            <a:r>
              <a:rPr lang="en-US" sz="1600" dirty="0">
                <a:solidFill>
                  <a:srgbClr val="49495A"/>
                </a:solidFill>
                <a:ea typeface="+mn-lt"/>
                <a:cs typeface="+mn-lt"/>
              </a:rPr>
              <a:t>images categorized into Normal </a:t>
            </a:r>
            <a:r>
              <a:rPr lang="en-US" dirty="0" smtClean="0"/>
              <a:t>and Advanced</a:t>
            </a:r>
            <a:r>
              <a:rPr lang="en-US" sz="1600" dirty="0" smtClean="0">
                <a:solidFill>
                  <a:srgbClr val="49495A"/>
                </a:solidFill>
                <a:ea typeface="+mn-lt"/>
                <a:cs typeface="+mn-lt"/>
              </a:rPr>
              <a:t> 	Glaucoma </a:t>
            </a:r>
            <a:r>
              <a:rPr lang="en-US" sz="1600" dirty="0">
                <a:solidFill>
                  <a:srgbClr val="49495A"/>
                </a:solidFill>
                <a:ea typeface="+mn-lt"/>
                <a:cs typeface="+mn-lt"/>
              </a:rPr>
              <a:t>conditions.</a:t>
            </a:r>
            <a:endParaRPr lang="en-US" sz="16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600" dirty="0">
              <a:solidFill>
                <a:srgbClr val="49495A"/>
              </a:solidFill>
              <a:latin typeface="Apto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61401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4992FE-607C-A7D9-54B9-64D0D615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">
            <a:extLst>
              <a:ext uri="{FF2B5EF4-FFF2-40B4-BE49-F238E27FC236}">
                <a16:creationId xmlns:a16="http://schemas.microsoft.com/office/drawing/2014/main" xmlns="" id="{9ECBC942-FCA9-D711-CDA0-50DF19D714DD}"/>
              </a:ext>
            </a:extLst>
          </p:cNvPr>
          <p:cNvSpPr/>
          <p:nvPr/>
        </p:nvSpPr>
        <p:spPr>
          <a:xfrm>
            <a:off x="2473826" y="1231900"/>
            <a:ext cx="7023100" cy="5299383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xmlns="" id="{C5B03ADD-043D-7C81-9C60-B3BFD1125917}"/>
              </a:ext>
            </a:extLst>
          </p:cNvPr>
          <p:cNvSpPr/>
          <p:nvPr/>
        </p:nvSpPr>
        <p:spPr>
          <a:xfrm>
            <a:off x="586085" y="539600"/>
            <a:ext cx="5675015" cy="523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92" dirty="0">
                <a:solidFill>
                  <a:srgbClr val="403CCF"/>
                </a:solidFill>
                <a:latin typeface="Libre Baskerville" pitchFamily="34" charset="0"/>
              </a:rPr>
              <a:t>Architectural Workflow</a:t>
            </a:r>
            <a:endParaRPr lang="en-US" sz="3292" dirty="0"/>
          </a:p>
        </p:txBody>
      </p:sp>
      <p:pic>
        <p:nvPicPr>
          <p:cNvPr id="35" name="Picture 34" descr="A black background with white and orange squares&#10;&#10;Description automatically generated">
            <a:extLst>
              <a:ext uri="{FF2B5EF4-FFF2-40B4-BE49-F238E27FC236}">
                <a16:creationId xmlns:a16="http://schemas.microsoft.com/office/drawing/2014/main" xmlns="" id="{A874BB02-45C5-B49E-443F-91409CE900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13" y="1451705"/>
            <a:ext cx="4701925" cy="48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9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1">
            <a:extLst>
              <a:ext uri="{FF2B5EF4-FFF2-40B4-BE49-F238E27FC236}">
                <a16:creationId xmlns:a16="http://schemas.microsoft.com/office/drawing/2014/main" xmlns="" id="{1FF8CCC4-71F1-1EAA-386B-139C07FE7965}"/>
              </a:ext>
            </a:extLst>
          </p:cNvPr>
          <p:cNvSpPr/>
          <p:nvPr/>
        </p:nvSpPr>
        <p:spPr>
          <a:xfrm>
            <a:off x="6838106" y="2389287"/>
            <a:ext cx="4925269" cy="1436388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3" name="Shape 1">
            <a:extLst>
              <a:ext uri="{FF2B5EF4-FFF2-40B4-BE49-F238E27FC236}">
                <a16:creationId xmlns:a16="http://schemas.microsoft.com/office/drawing/2014/main" xmlns="" id="{A5646B92-D5DB-7D29-96AE-F595A27DC78A}"/>
              </a:ext>
            </a:extLst>
          </p:cNvPr>
          <p:cNvSpPr/>
          <p:nvPr/>
        </p:nvSpPr>
        <p:spPr>
          <a:xfrm>
            <a:off x="6895256" y="4233046"/>
            <a:ext cx="4591895" cy="1423440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1" name="Shape 1">
            <a:extLst>
              <a:ext uri="{FF2B5EF4-FFF2-40B4-BE49-F238E27FC236}">
                <a16:creationId xmlns:a16="http://schemas.microsoft.com/office/drawing/2014/main" xmlns="" id="{394F7C19-B008-E710-85F3-6D41ED9002FD}"/>
              </a:ext>
            </a:extLst>
          </p:cNvPr>
          <p:cNvSpPr/>
          <p:nvPr/>
        </p:nvSpPr>
        <p:spPr>
          <a:xfrm>
            <a:off x="645020" y="4944766"/>
            <a:ext cx="4591895" cy="1423440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30" name="Shape 1">
            <a:extLst>
              <a:ext uri="{FF2B5EF4-FFF2-40B4-BE49-F238E27FC236}">
                <a16:creationId xmlns:a16="http://schemas.microsoft.com/office/drawing/2014/main" xmlns="" id="{E32AB93A-A39B-007B-5F7E-F20A7368AC0D}"/>
              </a:ext>
            </a:extLst>
          </p:cNvPr>
          <p:cNvSpPr/>
          <p:nvPr/>
        </p:nvSpPr>
        <p:spPr>
          <a:xfrm>
            <a:off x="675034" y="3231631"/>
            <a:ext cx="4591895" cy="1423440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xmlns="" id="{31F4B51C-5BF0-228A-27DA-80F03B339A83}"/>
              </a:ext>
            </a:extLst>
          </p:cNvPr>
          <p:cNvSpPr/>
          <p:nvPr/>
        </p:nvSpPr>
        <p:spPr>
          <a:xfrm>
            <a:off x="704849" y="1491210"/>
            <a:ext cx="4591895" cy="1423440"/>
          </a:xfrm>
          <a:prstGeom prst="roundRect">
            <a:avLst>
              <a:gd name="adj" fmla="val 7115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xmlns="" id="{625FFD1E-80E0-CD46-7981-8CBD3544527B}"/>
              </a:ext>
            </a:extLst>
          </p:cNvPr>
          <p:cNvSpPr/>
          <p:nvPr/>
        </p:nvSpPr>
        <p:spPr>
          <a:xfrm>
            <a:off x="586085" y="539600"/>
            <a:ext cx="10383937" cy="523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92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Developing the Solution: A Systematic Approach</a:t>
            </a:r>
            <a:endParaRPr lang="en-US" sz="3292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xmlns="" id="{3C7FD548-680B-D42E-2C94-E9DB056BB026}"/>
              </a:ext>
            </a:extLst>
          </p:cNvPr>
          <p:cNvSpPr/>
          <p:nvPr/>
        </p:nvSpPr>
        <p:spPr>
          <a:xfrm>
            <a:off x="6086475" y="1384697"/>
            <a:ext cx="19050" cy="49466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xmlns="" id="{822C2A79-1856-448D-E2D8-ABC9EC25E4AD}"/>
              </a:ext>
            </a:extLst>
          </p:cNvPr>
          <p:cNvSpPr/>
          <p:nvPr/>
        </p:nvSpPr>
        <p:spPr>
          <a:xfrm>
            <a:off x="5340598" y="1751807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xmlns="" id="{DAE71165-CD4D-89A6-4CB6-DED42426AA9F}"/>
              </a:ext>
            </a:extLst>
          </p:cNvPr>
          <p:cNvSpPr/>
          <p:nvPr/>
        </p:nvSpPr>
        <p:spPr>
          <a:xfrm>
            <a:off x="5907634" y="1573014"/>
            <a:ext cx="376733" cy="37673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99A62A21-98E6-DC4A-4A8C-0EB44EF52139}"/>
              </a:ext>
            </a:extLst>
          </p:cNvPr>
          <p:cNvSpPr/>
          <p:nvPr/>
        </p:nvSpPr>
        <p:spPr>
          <a:xfrm>
            <a:off x="6039991" y="1635720"/>
            <a:ext cx="11201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58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xmlns="" id="{63AF4BD6-4CC5-4306-51DB-47164623828F}"/>
              </a:ext>
            </a:extLst>
          </p:cNvPr>
          <p:cNvSpPr/>
          <p:nvPr/>
        </p:nvSpPr>
        <p:spPr>
          <a:xfrm>
            <a:off x="3081933" y="1552079"/>
            <a:ext cx="2093119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42"/>
              </a:lnSpc>
            </a:pPr>
            <a:r>
              <a:rPr lang="en-US" sz="1625" b="1" dirty="0">
                <a:solidFill>
                  <a:srgbClr val="49495A"/>
                </a:solidFill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1625" b="1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xmlns="" id="{CB9BA273-267E-D5AC-A384-C5288134B302}"/>
              </a:ext>
            </a:extLst>
          </p:cNvPr>
          <p:cNvSpPr/>
          <p:nvPr/>
        </p:nvSpPr>
        <p:spPr>
          <a:xfrm>
            <a:off x="586085" y="1914128"/>
            <a:ext cx="4588967" cy="80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083"/>
              </a:lnSpc>
            </a:pPr>
            <a:r>
              <a:rPr lang="en-US" sz="1292" dirty="0">
                <a:solidFill>
                  <a:srgbClr val="49495A"/>
                </a:solidFill>
                <a:ea typeface="Open Sans"/>
                <a:cs typeface="Open Sans" pitchFamily="34" charset="-120"/>
              </a:rPr>
              <a:t>Source: </a:t>
            </a:r>
            <a:r>
              <a:rPr lang="en-US" sz="1292" dirty="0" err="1">
                <a:solidFill>
                  <a:srgbClr val="49495A"/>
                </a:solidFill>
                <a:ea typeface="Open Sans"/>
                <a:cs typeface="Open Sans" pitchFamily="34" charset="-120"/>
              </a:rPr>
              <a:t>Kaggle</a:t>
            </a:r>
            <a:r>
              <a:rPr lang="en-US" sz="1292" dirty="0">
                <a:solidFill>
                  <a:srgbClr val="49495A"/>
                </a:solidFill>
                <a:ea typeface="Open Sans"/>
                <a:cs typeface="Open Sans" pitchFamily="34" charset="-120"/>
              </a:rPr>
              <a:t> Glaucoma OCT Images Dataset. Images categorized into normal and advanced glaucoma conditions.</a:t>
            </a:r>
            <a:endParaRPr lang="en-US" sz="1292" dirty="0">
              <a:ea typeface="Open Sans"/>
            </a:endParaRPr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xmlns="" id="{7D1394D2-C82A-DAFE-D43F-B68A6027C9B7}"/>
              </a:ext>
            </a:extLst>
          </p:cNvPr>
          <p:cNvSpPr/>
          <p:nvPr/>
        </p:nvSpPr>
        <p:spPr>
          <a:xfrm>
            <a:off x="6265317" y="2589014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xmlns="" id="{781FCF26-F6EA-E55B-7399-76C89D8DC0B2}"/>
              </a:ext>
            </a:extLst>
          </p:cNvPr>
          <p:cNvSpPr/>
          <p:nvPr/>
        </p:nvSpPr>
        <p:spPr>
          <a:xfrm>
            <a:off x="5907634" y="2410222"/>
            <a:ext cx="376733" cy="37673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xmlns="" id="{BECEA7ED-7B6D-2326-06BE-A1238D0D4F6A}"/>
              </a:ext>
            </a:extLst>
          </p:cNvPr>
          <p:cNvSpPr/>
          <p:nvPr/>
        </p:nvSpPr>
        <p:spPr>
          <a:xfrm>
            <a:off x="6018560" y="2472928"/>
            <a:ext cx="154782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58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xmlns="" id="{4F5DBA7B-50BC-4042-36DB-9EB7EB0C5B36}"/>
              </a:ext>
            </a:extLst>
          </p:cNvPr>
          <p:cNvSpPr/>
          <p:nvPr/>
        </p:nvSpPr>
        <p:spPr>
          <a:xfrm>
            <a:off x="7016949" y="2389287"/>
            <a:ext cx="2093119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9495A"/>
                </a:solidFill>
                <a:ea typeface="Libre Baskerville" pitchFamily="34" charset="-122"/>
                <a:cs typeface="Libre Baskerville" pitchFamily="34" charset="-120"/>
              </a:rPr>
              <a:t>Preprocessing</a:t>
            </a:r>
            <a:endParaRPr lang="en-US" sz="1625" b="1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xmlns="" id="{0ABAA7C1-8D16-C0FC-DFD0-28165DEAF792}"/>
              </a:ext>
            </a:extLst>
          </p:cNvPr>
          <p:cNvSpPr/>
          <p:nvPr/>
        </p:nvSpPr>
        <p:spPr>
          <a:xfrm>
            <a:off x="7016948" y="2751336"/>
            <a:ext cx="4746427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49495A"/>
                </a:solidFill>
                <a:ea typeface="Open Sans" pitchFamily="34" charset="-122"/>
                <a:cs typeface="Open Sans" pitchFamily="34" charset="-120"/>
              </a:rPr>
              <a:t>Resize images to 224×224 pixels. Enhance features using noise reduction, edge detection, and sharpening. Normalize pixel values to [0, 1]. Encode labels for binary classification.</a:t>
            </a:r>
            <a:endParaRPr lang="en-US" sz="1292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xmlns="" id="{3761469D-C37B-6D8E-3625-E88FDFD6E507}"/>
              </a:ext>
            </a:extLst>
          </p:cNvPr>
          <p:cNvSpPr/>
          <p:nvPr/>
        </p:nvSpPr>
        <p:spPr>
          <a:xfrm>
            <a:off x="5340598" y="3556893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xmlns="" id="{692B959A-C2A9-D544-4C38-201CE296543F}"/>
              </a:ext>
            </a:extLst>
          </p:cNvPr>
          <p:cNvSpPr/>
          <p:nvPr/>
        </p:nvSpPr>
        <p:spPr>
          <a:xfrm>
            <a:off x="5907634" y="3378101"/>
            <a:ext cx="376733" cy="37673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xmlns="" id="{D2672473-BA38-2718-0E3D-1F138D050EAF}"/>
              </a:ext>
            </a:extLst>
          </p:cNvPr>
          <p:cNvSpPr/>
          <p:nvPr/>
        </p:nvSpPr>
        <p:spPr>
          <a:xfrm>
            <a:off x="6018560" y="3440807"/>
            <a:ext cx="154782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58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xmlns="" id="{5570AFE9-EEF6-91CC-984A-0967C75EE9C9}"/>
              </a:ext>
            </a:extLst>
          </p:cNvPr>
          <p:cNvSpPr/>
          <p:nvPr/>
        </p:nvSpPr>
        <p:spPr>
          <a:xfrm>
            <a:off x="2966740" y="3357166"/>
            <a:ext cx="2208312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42"/>
              </a:lnSpc>
            </a:pPr>
            <a:r>
              <a:rPr lang="en-US" sz="1625" b="1" dirty="0">
                <a:solidFill>
                  <a:srgbClr val="49495A"/>
                </a:solidFill>
                <a:ea typeface="Libre Baskerville" pitchFamily="34" charset="-122"/>
                <a:cs typeface="Libre Baskerville" pitchFamily="34" charset="-120"/>
              </a:rPr>
              <a:t>Model Development</a:t>
            </a:r>
            <a:endParaRPr lang="en-US" sz="1625" b="1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xmlns="" id="{3196250A-A7EB-725B-1FAF-8FB4788118C7}"/>
              </a:ext>
            </a:extLst>
          </p:cNvPr>
          <p:cNvSpPr/>
          <p:nvPr/>
        </p:nvSpPr>
        <p:spPr>
          <a:xfrm>
            <a:off x="586085" y="3719215"/>
            <a:ext cx="4588967" cy="803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083"/>
              </a:lnSpc>
            </a:pPr>
            <a:r>
              <a:rPr lang="en-US" sz="1292" dirty="0">
                <a:solidFill>
                  <a:srgbClr val="49495A"/>
                </a:solidFill>
                <a:ea typeface="Open Sans" pitchFamily="34" charset="-122"/>
                <a:cs typeface="Open Sans" pitchFamily="34" charset="-120"/>
              </a:rPr>
              <a:t>Custom CNN with convolutional layers, pooling layers, dropout layers, fully connected layers, and a </a:t>
            </a:r>
            <a:r>
              <a:rPr lang="en-US" sz="1292" dirty="0" err="1">
                <a:solidFill>
                  <a:srgbClr val="49495A"/>
                </a:solidFill>
                <a:ea typeface="Open Sans" pitchFamily="34" charset="-122"/>
                <a:cs typeface="Open Sans" pitchFamily="34" charset="-120"/>
              </a:rPr>
              <a:t>softmax</a:t>
            </a:r>
            <a:r>
              <a:rPr lang="en-US" sz="1292" dirty="0">
                <a:solidFill>
                  <a:srgbClr val="49495A"/>
                </a:solidFill>
                <a:ea typeface="Open Sans" pitchFamily="34" charset="-122"/>
                <a:cs typeface="Open Sans" pitchFamily="34" charset="-120"/>
              </a:rPr>
              <a:t> output layer.</a:t>
            </a:r>
            <a:endParaRPr lang="en-US" sz="1292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xmlns="" id="{91B0D55E-8F0D-1BF4-A3DF-B2A4915F14D1}"/>
              </a:ext>
            </a:extLst>
          </p:cNvPr>
          <p:cNvSpPr/>
          <p:nvPr/>
        </p:nvSpPr>
        <p:spPr>
          <a:xfrm>
            <a:off x="6265317" y="4524772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xmlns="" id="{8DAF86FD-7228-B536-54DD-3B399F3CFC68}"/>
              </a:ext>
            </a:extLst>
          </p:cNvPr>
          <p:cNvSpPr/>
          <p:nvPr/>
        </p:nvSpPr>
        <p:spPr>
          <a:xfrm>
            <a:off x="5907634" y="4345980"/>
            <a:ext cx="376733" cy="37673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xmlns="" id="{8C08E054-8928-0881-22F3-5B2B3B742483}"/>
              </a:ext>
            </a:extLst>
          </p:cNvPr>
          <p:cNvSpPr/>
          <p:nvPr/>
        </p:nvSpPr>
        <p:spPr>
          <a:xfrm>
            <a:off x="6022529" y="4408686"/>
            <a:ext cx="146943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958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xmlns="" id="{3C6F893C-56AC-FF62-6FA5-3438D67B5A86}"/>
              </a:ext>
            </a:extLst>
          </p:cNvPr>
          <p:cNvSpPr/>
          <p:nvPr/>
        </p:nvSpPr>
        <p:spPr>
          <a:xfrm>
            <a:off x="7016949" y="4325044"/>
            <a:ext cx="2523828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49495A"/>
                </a:solidFill>
                <a:ea typeface="Libre Baskerville" pitchFamily="34" charset="-122"/>
                <a:cs typeface="Libre Baskerville" pitchFamily="34" charset="-120"/>
              </a:rPr>
              <a:t>Training and Validation</a:t>
            </a:r>
            <a:endParaRPr lang="en-US" sz="1625" b="1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xmlns="" id="{8E3BB88B-AE4F-44F3-86BA-0AB0DB2F4045}"/>
              </a:ext>
            </a:extLst>
          </p:cNvPr>
          <p:cNvSpPr/>
          <p:nvPr/>
        </p:nvSpPr>
        <p:spPr>
          <a:xfrm>
            <a:off x="7016949" y="4687094"/>
            <a:ext cx="4369738" cy="535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49495A"/>
                </a:solidFill>
                <a:ea typeface="Open Sans" pitchFamily="34" charset="-122"/>
                <a:cs typeface="Open Sans" pitchFamily="34" charset="-120"/>
              </a:rPr>
              <a:t>Dataset split: 70% training, 30% validation (stratified sampling). Early stopping to avoid overfitting.</a:t>
            </a:r>
            <a:endParaRPr lang="en-US" sz="1292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xmlns="" id="{80C3E235-5F35-73AC-8338-AE4A597361B7}"/>
              </a:ext>
            </a:extLst>
          </p:cNvPr>
          <p:cNvSpPr/>
          <p:nvPr/>
        </p:nvSpPr>
        <p:spPr>
          <a:xfrm>
            <a:off x="5340598" y="5358706"/>
            <a:ext cx="586085" cy="19050"/>
          </a:xfrm>
          <a:prstGeom prst="roundRect">
            <a:avLst>
              <a:gd name="adj" fmla="val 131856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xmlns="" id="{01BDD598-2C71-E5BF-A59A-D1EC0144B178}"/>
              </a:ext>
            </a:extLst>
          </p:cNvPr>
          <p:cNvSpPr/>
          <p:nvPr/>
        </p:nvSpPr>
        <p:spPr>
          <a:xfrm>
            <a:off x="5907634" y="5179914"/>
            <a:ext cx="376733" cy="37673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xmlns="" id="{35E45A66-F8AE-2CC6-2B25-8994F8815FFE}"/>
              </a:ext>
            </a:extLst>
          </p:cNvPr>
          <p:cNvSpPr/>
          <p:nvPr/>
        </p:nvSpPr>
        <p:spPr>
          <a:xfrm>
            <a:off x="6024612" y="5242619"/>
            <a:ext cx="142677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958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xmlns="" id="{556AA332-A4C9-B937-23DE-C7192B078A49}"/>
              </a:ext>
            </a:extLst>
          </p:cNvPr>
          <p:cNvSpPr/>
          <p:nvPr/>
        </p:nvSpPr>
        <p:spPr>
          <a:xfrm>
            <a:off x="3081933" y="5158978"/>
            <a:ext cx="2093119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42"/>
              </a:lnSpc>
            </a:pPr>
            <a:r>
              <a:rPr lang="en-US" sz="1625" b="1" dirty="0">
                <a:solidFill>
                  <a:srgbClr val="49495A"/>
                </a:solidFill>
                <a:ea typeface="Libre Baskerville" pitchFamily="34" charset="-122"/>
                <a:cs typeface="Libre Baskerville" pitchFamily="34" charset="-120"/>
              </a:rPr>
              <a:t>Evaluation</a:t>
            </a:r>
            <a:endParaRPr lang="en-US" sz="1625" b="1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xmlns="" id="{110F9B0E-A783-36B6-5975-9731C397DC7E}"/>
              </a:ext>
            </a:extLst>
          </p:cNvPr>
          <p:cNvSpPr/>
          <p:nvPr/>
        </p:nvSpPr>
        <p:spPr>
          <a:xfrm>
            <a:off x="586085" y="5521027"/>
            <a:ext cx="4588967" cy="535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083"/>
              </a:lnSpc>
            </a:pPr>
            <a:r>
              <a:rPr lang="en-US" sz="1292" dirty="0">
                <a:solidFill>
                  <a:srgbClr val="49495A"/>
                </a:solidFill>
                <a:ea typeface="Open Sans" pitchFamily="34" charset="-122"/>
                <a:cs typeface="Open Sans" pitchFamily="34" charset="-120"/>
              </a:rPr>
              <a:t>Metrics: Accuracy, precision, recall, F1-score, AUC-ROC. Confusion matrix for detailed analysis.</a:t>
            </a:r>
            <a:endParaRPr lang="en-US" sz="1292" dirty="0"/>
          </a:p>
        </p:txBody>
      </p:sp>
    </p:spTree>
    <p:extLst>
      <p:ext uri="{BB962C8B-B14F-4D97-AF65-F5344CB8AC3E}">
        <p14:creationId xmlns:p14="http://schemas.microsoft.com/office/powerpoint/2010/main" val="1430399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894</Words>
  <Application>Microsoft Office PowerPoint</Application>
  <PresentationFormat>Widescreen</PresentationFormat>
  <Paragraphs>119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Inter</vt:lpstr>
      <vt:lpstr>Libre Baskerville</vt:lpstr>
      <vt:lpstr>Open Sans</vt:lpstr>
      <vt:lpstr>Petrona Bold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ABU TOWSIF</dc:creator>
  <cp:lastModifiedBy>Zayyan</cp:lastModifiedBy>
  <cp:revision>20</cp:revision>
  <dcterms:created xsi:type="dcterms:W3CDTF">2025-01-19T17:13:14Z</dcterms:created>
  <dcterms:modified xsi:type="dcterms:W3CDTF">2025-01-20T03:14:52Z</dcterms:modified>
</cp:coreProperties>
</file>